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8" r:id="rId5"/>
    <p:sldMasterId id="2147483769" r:id="rId6"/>
    <p:sldMasterId id="2147483770" r:id="rId7"/>
    <p:sldMasterId id="214748377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6858000" cy="9144000"/>
  <p:embeddedFontLst>
    <p:embeddedFont>
      <p:font typeface="Darker Grotesque Medium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rimson Pro Medium"/>
      <p:regular r:id="rId34"/>
      <p:bold r:id="rId35"/>
      <p:italic r:id="rId36"/>
      <p:boldItalic r:id="rId37"/>
    </p:embeddedFont>
    <p:embeddedFont>
      <p:font typeface="Montserrat"/>
      <p:bold r:id="rId38"/>
      <p:boldItalic r:id="rId39"/>
    </p:embeddedFont>
    <p:embeddedFont>
      <p:font typeface="Darker Grotesque"/>
      <p:regular r:id="rId40"/>
      <p:bold r:id="rId41"/>
    </p:embeddedFont>
    <p:embeddedFont>
      <p:font typeface="Crimson Pro"/>
      <p:regular r:id="rId42"/>
      <p:bold r:id="rId43"/>
      <p:italic r:id="rId44"/>
      <p:boldItalic r:id="rId45"/>
    </p:embeddedFont>
    <p:embeddedFont>
      <p:font typeface="Albert Sans"/>
      <p:regular r:id="rId46"/>
      <p:bold r:id="rId47"/>
      <p:italic r:id="rId48"/>
      <p:boldItalic r:id="rId49"/>
    </p:embeddedFont>
    <p:embeddedFont>
      <p:font typeface="Archivo"/>
      <p:regular r:id="rId50"/>
      <p:bold r:id="rId51"/>
      <p:italic r:id="rId52"/>
      <p:boldItalic r:id="rId53"/>
    </p:embeddedFont>
    <p:embeddedFont>
      <p:font typeface="Space Grotesk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3CC49F-D503-49C7-A77D-01F39F303370}">
  <a:tblStyle styleId="{313CC49F-D503-49C7-A77D-01F39F3033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-regular.fntdata"/><Relationship Id="rId42" Type="http://schemas.openxmlformats.org/officeDocument/2006/relationships/font" Target="fonts/CrimsonPro-regular.fntdata"/><Relationship Id="rId41" Type="http://schemas.openxmlformats.org/officeDocument/2006/relationships/font" Target="fonts/DarkerGrotesque-bold.fntdata"/><Relationship Id="rId44" Type="http://schemas.openxmlformats.org/officeDocument/2006/relationships/font" Target="fonts/CrimsonPro-italic.fntdata"/><Relationship Id="rId43" Type="http://schemas.openxmlformats.org/officeDocument/2006/relationships/font" Target="fonts/CrimsonPro-bold.fntdata"/><Relationship Id="rId46" Type="http://schemas.openxmlformats.org/officeDocument/2006/relationships/font" Target="fonts/AlbertSans-regular.fntdata"/><Relationship Id="rId45" Type="http://schemas.openxmlformats.org/officeDocument/2006/relationships/font" Target="fonts/CrimsonPro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AlbertSans-italic.fntdata"/><Relationship Id="rId47" Type="http://schemas.openxmlformats.org/officeDocument/2006/relationships/font" Target="fonts/AlbertSans-bold.fntdata"/><Relationship Id="rId49" Type="http://schemas.openxmlformats.org/officeDocument/2006/relationships/font" Target="fonts/Albert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CrimsonProMedium-bold.fntdata"/><Relationship Id="rId34" Type="http://schemas.openxmlformats.org/officeDocument/2006/relationships/font" Target="fonts/CrimsonProMedium-regular.fntdata"/><Relationship Id="rId37" Type="http://schemas.openxmlformats.org/officeDocument/2006/relationships/font" Target="fonts/CrimsonProMedium-boldItalic.fntdata"/><Relationship Id="rId36" Type="http://schemas.openxmlformats.org/officeDocument/2006/relationships/font" Target="fonts/CrimsonProMedium-italic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DarkerGrotesqueMedium-regular.fntdata"/><Relationship Id="rId27" Type="http://schemas.openxmlformats.org/officeDocument/2006/relationships/slide" Target="slides/slide18.xml"/><Relationship Id="rId29" Type="http://schemas.openxmlformats.org/officeDocument/2006/relationships/font" Target="fonts/DarkerGrotesqueMedium-bold.fntdata"/><Relationship Id="rId51" Type="http://schemas.openxmlformats.org/officeDocument/2006/relationships/font" Target="fonts/Archivo-bold.fntdata"/><Relationship Id="rId50" Type="http://schemas.openxmlformats.org/officeDocument/2006/relationships/font" Target="fonts/Archivo-regular.fntdata"/><Relationship Id="rId53" Type="http://schemas.openxmlformats.org/officeDocument/2006/relationships/font" Target="fonts/Archivo-boldItalic.fntdata"/><Relationship Id="rId52" Type="http://schemas.openxmlformats.org/officeDocument/2006/relationships/font" Target="fonts/Archivo-italic.fntdata"/><Relationship Id="rId11" Type="http://schemas.openxmlformats.org/officeDocument/2006/relationships/slide" Target="slides/slide2.xml"/><Relationship Id="rId55" Type="http://schemas.openxmlformats.org/officeDocument/2006/relationships/font" Target="fonts/SpaceGrotesk-bold.fntdata"/><Relationship Id="rId10" Type="http://schemas.openxmlformats.org/officeDocument/2006/relationships/slide" Target="slides/slide1.xml"/><Relationship Id="rId54" Type="http://schemas.openxmlformats.org/officeDocument/2006/relationships/font" Target="fonts/SpaceGrotesk-regular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4dfad47967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4dfad47967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4e50d57952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4e50d57952_1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34e50d57952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g34e50d57952_1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4e50d57952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g34e50d57952_1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4dfad47967_0_2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34dfad47967_0_2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34dfad47967_0_2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34dfad47967_0_2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4dfad47967_0_2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g34dfad47967_0_2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4dfad47967_0_2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g34dfad47967_0_25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dfad47967_0_2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g34dfad47967_0_2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34dfad47967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g34dfad47967_0_2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4dfad4796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34dfad4796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4dfad47967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4dfad47967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4e5e810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34e5e8102b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34e5623e4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34e5623e4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Established </a:t>
            </a:r>
            <a:r>
              <a:rPr b="1" lang="en">
                <a:solidFill>
                  <a:schemeClr val="dk1"/>
                </a:solidFill>
              </a:rPr>
              <a:t>relationships with regulators</a:t>
            </a:r>
            <a:r>
              <a:rPr lang="en">
                <a:solidFill>
                  <a:schemeClr val="dk1"/>
                </a:solidFill>
              </a:rPr>
              <a:t> and supply chain players. Loyal niche market and </a:t>
            </a:r>
            <a:r>
              <a:rPr b="1" lang="en">
                <a:solidFill>
                  <a:schemeClr val="dk1"/>
                </a:solidFill>
              </a:rPr>
              <a:t>credibility in wellness space. Together, the partnership is a win-win: it brings health-forward innovation to Coca-Cola’s lineup and supercharges Athletic Brewing’s growth. This partnership is a win-win.”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“Athletic Brewing gains access to Coca-Cola’s global distribution and marketing power, helping them scale fast.”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“Meanwhile, Coke gets to enter the non-alcoholic craft beer space and connect with health-conscious consumers.”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“Together, they can reach new audiences and strengthen their brands by tapping into each other’s loyal customer bases.”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34dfad47967_0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34dfad47967_0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Established </a:t>
            </a:r>
            <a:r>
              <a:rPr b="1" lang="en">
                <a:solidFill>
                  <a:schemeClr val="dk1"/>
                </a:solidFill>
              </a:rPr>
              <a:t>relationships with regulators</a:t>
            </a:r>
            <a:r>
              <a:rPr lang="en">
                <a:solidFill>
                  <a:schemeClr val="dk1"/>
                </a:solidFill>
              </a:rPr>
              <a:t> and supply chain players. Loyal niche market and </a:t>
            </a:r>
            <a:r>
              <a:rPr b="1" lang="en">
                <a:solidFill>
                  <a:schemeClr val="dk1"/>
                </a:solidFill>
              </a:rPr>
              <a:t>credibility in wellness space. Together, the partnership is a win-win: it brings health-forward innovation to Coca-Cola’s lineup and supercharges Athletic Brewing’s growth. This partnership is a win-win.”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“Athletic Brewing gains access to Coca-Cola’s global distribution and marketing power, helping them scale fast.”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“Meanwhile, Coke gets to enter the non-alcoholic craft beer space and connect with health-conscious consumers.”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“Together, they can reach new audiences and strengthen their brands by tapping into each other’s loyal customer bases.”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4dfad47967_0_2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4dfad47967_0_2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Established </a:t>
            </a:r>
            <a:r>
              <a:rPr b="1" lang="en">
                <a:solidFill>
                  <a:schemeClr val="dk1"/>
                </a:solidFill>
              </a:rPr>
              <a:t>relationships with regulators</a:t>
            </a:r>
            <a:r>
              <a:rPr lang="en">
                <a:solidFill>
                  <a:schemeClr val="dk1"/>
                </a:solidFill>
              </a:rPr>
              <a:t> and supply chain players. Loyal niche market and </a:t>
            </a:r>
            <a:r>
              <a:rPr b="1" lang="en">
                <a:solidFill>
                  <a:schemeClr val="dk1"/>
                </a:solidFill>
              </a:rPr>
              <a:t>credibility in wellness space. Together, the partnership is a win-win: it brings health-forward innovation to Coca-Cola’s lineup and supercharges Athletic Brewing’s growth. This partnership is a win-win.”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“Athletic Brewing gains access to Coca-Cola’s global distribution and marketing power, helping them scale fast.”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“Meanwhile, Coke gets to enter the non-alcoholic craft beer space and connect with health-conscious consumers.”</a:t>
            </a:r>
            <a:br>
              <a:rPr i="1" lang="en">
                <a:solidFill>
                  <a:schemeClr val="dk1"/>
                </a:solidFill>
              </a:rPr>
            </a:br>
            <a:endParaRPr i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>
                <a:solidFill>
                  <a:schemeClr val="dk1"/>
                </a:solidFill>
              </a:rPr>
              <a:t>“Together, they can reach new audiences and strengthen their brands by tapping into each other’s loyal customer bases.”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4e50d57952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g34e50d57952_1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4e5e8102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g34e5e8102b4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58" name="Google Shape;858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9" name="Google Shape;859;p10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10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10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10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10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10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67" name="Google Shape;867;p10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8" name="Google Shape;868;p10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869" name="Google Shape;86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2" name="Google Shape;872;p10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3" name="Google Shape;873;p10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5" name="Google Shape;875;p10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6" name="Google Shape;876;p10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9" name="Google Shape;879;p10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0" name="Google Shape;880;p10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1" name="Google Shape;881;p10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3" name="Google Shape;883;p10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4" name="Google Shape;884;p10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5" name="Google Shape;885;p10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8" name="Google Shape;888;p10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9" name="Google Shape;889;p10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0" name="Google Shape;890;p10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2" name="Google Shape;892;p10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5" name="Google Shape;895;p10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6" name="Google Shape;896;p10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99" name="Google Shape;899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0" name="Google Shape;900;p10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3" name="Google Shape;903;p10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Google Shape;904;p10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5" name="Google Shape;905;p10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6" name="Google Shape;906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7" name="Google Shape;907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08" name="Google Shape;908;p10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9" name="Google Shape;909;p10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1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2" name="Google Shape;912;p11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11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11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11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7" name="Google Shape;917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" name="Google Shape;918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19" name="Google Shape;919;p11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0" name="Google Shape;920;p11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1" name="Google Shape;921;p11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11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Google Shape;928;p11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9" name="Google Shape;929;p11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0" name="Google Shape;930;p11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1" name="Google Shape;931;p11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Google Shape;932;p11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3" name="Google Shape;933;p11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34" name="Google Shape;934;p11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5" name="Google Shape;935;p11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36" name="Google Shape;936;p11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5" name="Google Shape;945;p1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6" name="Google Shape;946;p1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9" name="Google Shape;949;p1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0" name="Google Shape;950;p1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1" name="Google Shape;951;p1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2" name="Google Shape;952;p1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5" name="Google Shape;955;p1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956" name="Google Shape;956;p1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7" name="Google Shape;957;p1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8" name="Google Shape;958;p1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1" name="Google Shape;961;p1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2" name="Google Shape;962;p1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3" name="Google Shape;963;p1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4" name="Google Shape;964;p1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7" name="Google Shape;967;p1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68" name="Google Shape;968;p1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69" name="Google Shape;969;p1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0" name="Google Shape;970;p1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1" name="Google Shape;971;p1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4" name="Google Shape;974;p1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75" name="Google Shape;975;p1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76" name="Google Shape;976;p1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77" name="Google Shape;977;p1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78" name="Google Shape;978;p1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9" name="Google Shape;979;p1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0" name="Google Shape;980;p1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3" name="Google Shape;983;p1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4" name="Google Shape;984;p1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5" name="Google Shape;985;p1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8" name="Google Shape;988;p1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989" name="Google Shape;989;p1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990" name="Google Shape;990;p1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1" name="Google Shape;991;p1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2" name="Google Shape;992;p1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5" name="Google Shape;995;p1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997" name="Google Shape;997;p1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8" name="Google Shape;998;p1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9" name="Google Shape;999;p1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03" name="Google Shape;1003;p1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5" name="Google Shape;1005;p1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114300" y="92175"/>
            <a:ext cx="8915400" cy="23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4249625" y="3488450"/>
            <a:ext cx="4665900" cy="1431600"/>
          </a:xfrm>
          <a:prstGeom prst="roundRect">
            <a:avLst>
              <a:gd fmla="val 8852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637775" y="3665450"/>
            <a:ext cx="4041000" cy="125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8" name="Google Shape;1008;p1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009" name="Google Shape;1009;p1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0" name="Google Shape;1010;p1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1" name="Google Shape;1011;p1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bg>
      <p:bgPr>
        <a:solidFill>
          <a:schemeClr val="l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228600" y="223625"/>
            <a:ext cx="6299100" cy="4691700"/>
          </a:xfrm>
          <a:prstGeom prst="roundRect">
            <a:avLst>
              <a:gd fmla="val 3982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8378775" y="223500"/>
            <a:ext cx="536700" cy="4696500"/>
          </a:xfrm>
          <a:prstGeom prst="roundRect">
            <a:avLst>
              <a:gd fmla="val 30566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>
            <p:ph idx="2" type="pic"/>
          </p:nvPr>
        </p:nvSpPr>
        <p:spPr>
          <a:xfrm>
            <a:off x="6702550" y="228300"/>
            <a:ext cx="1501500" cy="4691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409800" y="2743200"/>
            <a:ext cx="5648100" cy="24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Font typeface="Darker Grotesque Medium"/>
              <a:buNone/>
              <a:defRPr b="0" sz="35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 b="0" sz="14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Objective" type="tx">
  <p:cSld name="TITLE_AND_BODY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228600" y="223625"/>
            <a:ext cx="28575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228600" y="2604950"/>
            <a:ext cx="4286100" cy="20457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>
            <p:ph idx="2" type="pic"/>
          </p:nvPr>
        </p:nvSpPr>
        <p:spPr>
          <a:xfrm>
            <a:off x="4629150" y="2604950"/>
            <a:ext cx="4286100" cy="2042100"/>
          </a:xfrm>
          <a:prstGeom prst="roundRect">
            <a:avLst>
              <a:gd fmla="val 10953" name="adj"/>
            </a:avLst>
          </a:prstGeom>
          <a:noFill/>
          <a:ln>
            <a:noFill/>
          </a:ln>
        </p:spPr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291900" y="1260225"/>
            <a:ext cx="2550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3" type="body"/>
          </p:nvPr>
        </p:nvSpPr>
        <p:spPr>
          <a:xfrm>
            <a:off x="291900" y="1663200"/>
            <a:ext cx="2737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4" type="subTitle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/>
          <p:nvPr/>
        </p:nvSpPr>
        <p:spPr>
          <a:xfrm>
            <a:off x="3205900" y="223625"/>
            <a:ext cx="27378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6"/>
          <p:cNvSpPr txBox="1"/>
          <p:nvPr>
            <p:ph idx="5" type="subTitle"/>
          </p:nvPr>
        </p:nvSpPr>
        <p:spPr>
          <a:xfrm>
            <a:off x="3266546" y="1260225"/>
            <a:ext cx="24432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6" type="body"/>
          </p:nvPr>
        </p:nvSpPr>
        <p:spPr>
          <a:xfrm>
            <a:off x="3266550" y="1663200"/>
            <a:ext cx="26187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7" type="subTitle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6063950" y="223625"/>
            <a:ext cx="2857500" cy="2259300"/>
          </a:xfrm>
          <a:prstGeom prst="roundRect">
            <a:avLst>
              <a:gd fmla="val 691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8" type="subTitle"/>
          </p:nvPr>
        </p:nvSpPr>
        <p:spPr>
          <a:xfrm>
            <a:off x="6127250" y="1260225"/>
            <a:ext cx="2550000" cy="4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9" type="body"/>
          </p:nvPr>
        </p:nvSpPr>
        <p:spPr>
          <a:xfrm>
            <a:off x="6127250" y="1663200"/>
            <a:ext cx="27378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3" type="subTitle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4" type="subTitle"/>
          </p:nvPr>
        </p:nvSpPr>
        <p:spPr>
          <a:xfrm>
            <a:off x="291900" y="3371375"/>
            <a:ext cx="40677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15" type="body"/>
          </p:nvPr>
        </p:nvSpPr>
        <p:spPr>
          <a:xfrm>
            <a:off x="291900" y="3837225"/>
            <a:ext cx="41439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6" type="subTitle"/>
          </p:nvPr>
        </p:nvSpPr>
        <p:spPr>
          <a:xfrm>
            <a:off x="291900" y="2740300"/>
            <a:ext cx="246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6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7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7" name="Google Shape;87;p17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s &amp; Cons" type="titleOnly">
  <p:cSld name="TITLE_ONLY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228600" y="223625"/>
            <a:ext cx="4825200" cy="44379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5188325" y="223625"/>
            <a:ext cx="3727200" cy="4437900"/>
          </a:xfrm>
          <a:prstGeom prst="roundRect">
            <a:avLst>
              <a:gd fmla="val 945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476409" y="3845757"/>
            <a:ext cx="26385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title"/>
          </p:nvPr>
        </p:nvSpPr>
        <p:spPr>
          <a:xfrm>
            <a:off x="5382375" y="3845757"/>
            <a:ext cx="2110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76409" y="392594"/>
            <a:ext cx="41643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3" type="body"/>
          </p:nvPr>
        </p:nvSpPr>
        <p:spPr>
          <a:xfrm>
            <a:off x="5382375" y="392594"/>
            <a:ext cx="34194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8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idx="4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7" name="Google Shape;97;p18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Strategy">
  <p:cSld name="ONE_COLUMN_TEXT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228600" y="223625"/>
            <a:ext cx="4238100" cy="4423500"/>
          </a:xfrm>
          <a:prstGeom prst="roundRect">
            <a:avLst>
              <a:gd fmla="val 597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4636327" y="223652"/>
            <a:ext cx="4279200" cy="9159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4636325" y="1307410"/>
            <a:ext cx="4279200" cy="2371800"/>
          </a:xfrm>
          <a:prstGeom prst="roundRect">
            <a:avLst>
              <a:gd fmla="val 1198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4636327" y="3846769"/>
            <a:ext cx="4279200" cy="8004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299276" y="3595975"/>
            <a:ext cx="36300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chivo"/>
              <a:buNone/>
              <a:defRPr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2" type="subTitle"/>
          </p:nvPr>
        </p:nvSpPr>
        <p:spPr>
          <a:xfrm>
            <a:off x="4762500" y="210875"/>
            <a:ext cx="5868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3" type="subTitle"/>
          </p:nvPr>
        </p:nvSpPr>
        <p:spPr>
          <a:xfrm>
            <a:off x="4762500" y="1307425"/>
            <a:ext cx="5868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4" type="subTitle"/>
          </p:nvPr>
        </p:nvSpPr>
        <p:spPr>
          <a:xfrm>
            <a:off x="4762500" y="3846775"/>
            <a:ext cx="5868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5" type="body"/>
          </p:nvPr>
        </p:nvSpPr>
        <p:spPr>
          <a:xfrm>
            <a:off x="5922019" y="223650"/>
            <a:ext cx="29223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6" type="body"/>
          </p:nvPr>
        </p:nvSpPr>
        <p:spPr>
          <a:xfrm>
            <a:off x="5922019" y="1307400"/>
            <a:ext cx="2922300" cy="237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7" type="body"/>
          </p:nvPr>
        </p:nvSpPr>
        <p:spPr>
          <a:xfrm>
            <a:off x="5922019" y="3846775"/>
            <a:ext cx="2922300" cy="8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s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821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/>
          <p:nvPr>
            <p:ph idx="2" type="pic"/>
          </p:nvPr>
        </p:nvSpPr>
        <p:spPr>
          <a:xfrm>
            <a:off x="22837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6" name="Google Shape;116;p20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type="title"/>
          </p:nvPr>
        </p:nvSpPr>
        <p:spPr>
          <a:xfrm>
            <a:off x="342900" y="269025"/>
            <a:ext cx="3457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3" type="body"/>
          </p:nvPr>
        </p:nvSpPr>
        <p:spPr>
          <a:xfrm>
            <a:off x="3920125" y="269025"/>
            <a:ext cx="4167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0"/>
          <p:cNvSpPr/>
          <p:nvPr>
            <p:ph idx="4" type="pic"/>
          </p:nvPr>
        </p:nvSpPr>
        <p:spPr>
          <a:xfrm>
            <a:off x="2431158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1" name="Google Shape;121;p20"/>
          <p:cNvSpPr/>
          <p:nvPr>
            <p:ph idx="5" type="pic"/>
          </p:nvPr>
        </p:nvSpPr>
        <p:spPr>
          <a:xfrm>
            <a:off x="4633942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2" name="Google Shape;122;p20"/>
          <p:cNvSpPr/>
          <p:nvPr>
            <p:ph idx="6" type="pic"/>
          </p:nvPr>
        </p:nvSpPr>
        <p:spPr>
          <a:xfrm>
            <a:off x="683672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3" name="Google Shape;123;p20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Info">
  <p:cSld name="CUSTOM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/>
          <p:nvPr/>
        </p:nvSpPr>
        <p:spPr>
          <a:xfrm>
            <a:off x="228600" y="223675"/>
            <a:ext cx="28629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228625" y="3466850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342900" y="3512250"/>
            <a:ext cx="34572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920125" y="3512250"/>
            <a:ext cx="41673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1"/>
          <p:cNvSpPr/>
          <p:nvPr/>
        </p:nvSpPr>
        <p:spPr>
          <a:xfrm>
            <a:off x="3203200" y="223675"/>
            <a:ext cx="27405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6057900" y="223675"/>
            <a:ext cx="2866200" cy="3144600"/>
          </a:xfrm>
          <a:prstGeom prst="roundRect">
            <a:avLst>
              <a:gd fmla="val 728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1" name="Google Shape;131;p21"/>
          <p:cNvSpPr txBox="1"/>
          <p:nvPr>
            <p:ph idx="2" type="body"/>
          </p:nvPr>
        </p:nvSpPr>
        <p:spPr>
          <a:xfrm>
            <a:off x="228550" y="1647025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3" type="body"/>
          </p:nvPr>
        </p:nvSpPr>
        <p:spPr>
          <a:xfrm>
            <a:off x="3205675" y="1647025"/>
            <a:ext cx="27405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4" type="body"/>
          </p:nvPr>
        </p:nvSpPr>
        <p:spPr>
          <a:xfrm>
            <a:off x="6052500" y="1647025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5" type="subTitle"/>
          </p:nvPr>
        </p:nvSpPr>
        <p:spPr>
          <a:xfrm>
            <a:off x="29190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6" type="subTitle"/>
          </p:nvPr>
        </p:nvSpPr>
        <p:spPr>
          <a:xfrm>
            <a:off x="3266546" y="267300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7" type="subTitle"/>
          </p:nvPr>
        </p:nvSpPr>
        <p:spPr>
          <a:xfrm>
            <a:off x="6127250" y="267300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8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ortunitie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219700" y="1502438"/>
            <a:ext cx="28629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45" name="Google Shape;145;p22"/>
          <p:cNvSpPr/>
          <p:nvPr/>
        </p:nvSpPr>
        <p:spPr>
          <a:xfrm>
            <a:off x="3194300" y="1502438"/>
            <a:ext cx="27405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6049000" y="1502438"/>
            <a:ext cx="2866200" cy="3144600"/>
          </a:xfrm>
          <a:prstGeom prst="roundRect">
            <a:avLst>
              <a:gd fmla="val 728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47" name="Google Shape;147;p22"/>
          <p:cNvSpPr txBox="1"/>
          <p:nvPr>
            <p:ph idx="2" type="body"/>
          </p:nvPr>
        </p:nvSpPr>
        <p:spPr>
          <a:xfrm>
            <a:off x="219650" y="2925788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3" type="body"/>
          </p:nvPr>
        </p:nvSpPr>
        <p:spPr>
          <a:xfrm>
            <a:off x="3196775" y="2925788"/>
            <a:ext cx="27405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idx="4" type="body"/>
          </p:nvPr>
        </p:nvSpPr>
        <p:spPr>
          <a:xfrm>
            <a:off x="6043600" y="2925788"/>
            <a:ext cx="2862900" cy="16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5" type="subTitle"/>
          </p:nvPr>
        </p:nvSpPr>
        <p:spPr>
          <a:xfrm>
            <a:off x="283000" y="1546063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6" type="subTitle"/>
          </p:nvPr>
        </p:nvSpPr>
        <p:spPr>
          <a:xfrm>
            <a:off x="3257646" y="1546063"/>
            <a:ext cx="23184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idx="7" type="subTitle"/>
          </p:nvPr>
        </p:nvSpPr>
        <p:spPr>
          <a:xfrm>
            <a:off x="6118350" y="1546063"/>
            <a:ext cx="24198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8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nalysis">
  <p:cSld name="CUSTOM_1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/>
          <p:nvPr/>
        </p:nvSpPr>
        <p:spPr>
          <a:xfrm>
            <a:off x="228625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42900" y="269025"/>
            <a:ext cx="4291800" cy="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5349150" y="269025"/>
            <a:ext cx="34575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60" name="Google Shape;160;p23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2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2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ing plan">
  <p:cSld name="CUSTOM_14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type="title"/>
          </p:nvPr>
        </p:nvSpPr>
        <p:spPr>
          <a:xfrm>
            <a:off x="228600" y="223625"/>
            <a:ext cx="79785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1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228600" y="223625"/>
            <a:ext cx="8686800" cy="1180200"/>
          </a:xfrm>
          <a:prstGeom prst="roundRect">
            <a:avLst>
              <a:gd fmla="val 11763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 txBox="1"/>
          <p:nvPr>
            <p:ph type="title"/>
          </p:nvPr>
        </p:nvSpPr>
        <p:spPr>
          <a:xfrm>
            <a:off x="342900" y="269025"/>
            <a:ext cx="41412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5"/>
          <p:cNvSpPr/>
          <p:nvPr>
            <p:ph idx="2" type="pic"/>
          </p:nvPr>
        </p:nvSpPr>
        <p:spPr>
          <a:xfrm>
            <a:off x="22837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2" name="Google Shape;172;p25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Archivo"/>
              <a:buNone/>
              <a:defRPr b="0" sz="8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5"/>
          <p:cNvSpPr/>
          <p:nvPr>
            <p:ph idx="3" type="pic"/>
          </p:nvPr>
        </p:nvSpPr>
        <p:spPr>
          <a:xfrm>
            <a:off x="2431158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5" name="Google Shape;175;p25"/>
          <p:cNvSpPr/>
          <p:nvPr>
            <p:ph idx="4" type="pic"/>
          </p:nvPr>
        </p:nvSpPr>
        <p:spPr>
          <a:xfrm>
            <a:off x="4633942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6" name="Google Shape;176;p25"/>
          <p:cNvSpPr/>
          <p:nvPr>
            <p:ph idx="5" type="pic"/>
          </p:nvPr>
        </p:nvSpPr>
        <p:spPr>
          <a:xfrm>
            <a:off x="6836725" y="1508150"/>
            <a:ext cx="2082900" cy="31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77" name="Google Shape;177;p25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 Market">
  <p:cSld name="CUSTOM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228600" y="3378300"/>
            <a:ext cx="5000700" cy="1268700"/>
          </a:xfrm>
          <a:prstGeom prst="roundRect">
            <a:avLst>
              <a:gd fmla="val 1428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228600" y="223625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>
            <p:ph idx="2" type="pic"/>
          </p:nvPr>
        </p:nvSpPr>
        <p:spPr>
          <a:xfrm>
            <a:off x="5349150" y="223625"/>
            <a:ext cx="3566400" cy="442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82" name="Google Shape;182;p26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6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6"/>
          <p:cNvSpPr/>
          <p:nvPr/>
        </p:nvSpPr>
        <p:spPr>
          <a:xfrm>
            <a:off x="228600" y="1275183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228600" y="2326742"/>
            <a:ext cx="50007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>
            <p:ph idx="3" type="subTitle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4" type="body"/>
          </p:nvPr>
        </p:nvSpPr>
        <p:spPr>
          <a:xfrm>
            <a:off x="2491100" y="223625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26"/>
          <p:cNvSpPr txBox="1"/>
          <p:nvPr>
            <p:ph idx="5" type="subTitle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6"/>
          <p:cNvSpPr txBox="1"/>
          <p:nvPr>
            <p:ph idx="6" type="body"/>
          </p:nvPr>
        </p:nvSpPr>
        <p:spPr>
          <a:xfrm>
            <a:off x="2491150" y="1275188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26"/>
          <p:cNvSpPr txBox="1"/>
          <p:nvPr>
            <p:ph idx="7" type="subTitle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1" name="Google Shape;191;p26"/>
          <p:cNvSpPr txBox="1"/>
          <p:nvPr>
            <p:ph idx="8" type="body"/>
          </p:nvPr>
        </p:nvSpPr>
        <p:spPr>
          <a:xfrm>
            <a:off x="2491150" y="2326750"/>
            <a:ext cx="27381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26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342900" y="3423725"/>
            <a:ext cx="34572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peration slide">
  <p:cSld name="CUSTOM_1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/>
          <p:nvPr/>
        </p:nvSpPr>
        <p:spPr>
          <a:xfrm>
            <a:off x="228600" y="3378300"/>
            <a:ext cx="8686800" cy="1245300"/>
          </a:xfrm>
          <a:prstGeom prst="roundRect">
            <a:avLst>
              <a:gd fmla="val 1428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228600" y="223625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228600" y="1275183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228600" y="2326742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345750" y="3423713"/>
            <a:ext cx="4168800" cy="9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1" type="subTitle"/>
          </p:nvPr>
        </p:nvSpPr>
        <p:spPr>
          <a:xfrm>
            <a:off x="342900" y="223625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7"/>
          <p:cNvSpPr txBox="1"/>
          <p:nvPr>
            <p:ph idx="2" type="body"/>
          </p:nvPr>
        </p:nvSpPr>
        <p:spPr>
          <a:xfrm>
            <a:off x="2167777" y="223625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7"/>
          <p:cNvSpPr txBox="1"/>
          <p:nvPr>
            <p:ph idx="3" type="subTitle"/>
          </p:nvPr>
        </p:nvSpPr>
        <p:spPr>
          <a:xfrm>
            <a:off x="342947" y="1275188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7"/>
          <p:cNvSpPr txBox="1"/>
          <p:nvPr>
            <p:ph idx="4" type="body"/>
          </p:nvPr>
        </p:nvSpPr>
        <p:spPr>
          <a:xfrm>
            <a:off x="2167820" y="1275188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5" type="subTitle"/>
          </p:nvPr>
        </p:nvSpPr>
        <p:spPr>
          <a:xfrm>
            <a:off x="342947" y="2326750"/>
            <a:ext cx="202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7"/>
          <p:cNvSpPr txBox="1"/>
          <p:nvPr>
            <p:ph idx="6" type="body"/>
          </p:nvPr>
        </p:nvSpPr>
        <p:spPr>
          <a:xfrm>
            <a:off x="2167820" y="2326750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7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7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8" name="Google Shape;208;p27"/>
          <p:cNvSpPr/>
          <p:nvPr/>
        </p:nvSpPr>
        <p:spPr>
          <a:xfrm>
            <a:off x="4635138" y="223638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4635138" y="1275196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4635138" y="2326754"/>
            <a:ext cx="4286100" cy="924600"/>
          </a:xfrm>
          <a:prstGeom prst="roundRect">
            <a:avLst>
              <a:gd fmla="val 1975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>
            <p:ph idx="8" type="subTitle"/>
          </p:nvPr>
        </p:nvSpPr>
        <p:spPr>
          <a:xfrm>
            <a:off x="4749850" y="223650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9" type="body"/>
          </p:nvPr>
        </p:nvSpPr>
        <p:spPr>
          <a:xfrm>
            <a:off x="6574314" y="223638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" name="Google Shape;213;p27"/>
          <p:cNvSpPr txBox="1"/>
          <p:nvPr>
            <p:ph idx="13" type="subTitle"/>
          </p:nvPr>
        </p:nvSpPr>
        <p:spPr>
          <a:xfrm>
            <a:off x="4749894" y="1275213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27"/>
          <p:cNvSpPr txBox="1"/>
          <p:nvPr>
            <p:ph idx="14" type="body"/>
          </p:nvPr>
        </p:nvSpPr>
        <p:spPr>
          <a:xfrm>
            <a:off x="6574357" y="1275200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7"/>
          <p:cNvSpPr txBox="1"/>
          <p:nvPr>
            <p:ph idx="15" type="subTitle"/>
          </p:nvPr>
        </p:nvSpPr>
        <p:spPr>
          <a:xfrm>
            <a:off x="4749894" y="2326775"/>
            <a:ext cx="19083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16" type="body"/>
          </p:nvPr>
        </p:nvSpPr>
        <p:spPr>
          <a:xfrm>
            <a:off x="6574357" y="2326763"/>
            <a:ext cx="2346900" cy="9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17" type="body"/>
          </p:nvPr>
        </p:nvSpPr>
        <p:spPr>
          <a:xfrm>
            <a:off x="4634650" y="3423725"/>
            <a:ext cx="34521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18" name="Google Shape;218;p27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cess">
  <p:cSld name="CUSTOM_4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228600" y="223625"/>
            <a:ext cx="35715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8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e Chart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228600" y="223625"/>
            <a:ext cx="4286100" cy="1617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228600" y="2007883"/>
            <a:ext cx="4286100" cy="2639100"/>
          </a:xfrm>
          <a:prstGeom prst="roundRect">
            <a:avLst>
              <a:gd fmla="val 945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4635150" y="223620"/>
            <a:ext cx="4286100" cy="4423500"/>
          </a:xfrm>
          <a:prstGeom prst="roundRect">
            <a:avLst>
              <a:gd fmla="val 9454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486900" y="313025"/>
            <a:ext cx="3768600" cy="14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" type="subTitle"/>
          </p:nvPr>
        </p:nvSpPr>
        <p:spPr>
          <a:xfrm>
            <a:off x="300250" y="2184550"/>
            <a:ext cx="36099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2" type="body"/>
          </p:nvPr>
        </p:nvSpPr>
        <p:spPr>
          <a:xfrm>
            <a:off x="342625" y="2878200"/>
            <a:ext cx="4005600" cy="161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29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>
            <p:ph idx="3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CUSTOM_5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/>
          <p:nvPr/>
        </p:nvSpPr>
        <p:spPr>
          <a:xfrm>
            <a:off x="228600" y="223625"/>
            <a:ext cx="2817000" cy="3238500"/>
          </a:xfrm>
          <a:prstGeom prst="roundRect">
            <a:avLst>
              <a:gd fmla="val 673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>
            <p:ph type="title"/>
          </p:nvPr>
        </p:nvSpPr>
        <p:spPr>
          <a:xfrm>
            <a:off x="297725" y="339825"/>
            <a:ext cx="2175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7" name="Google Shape;237;p30"/>
          <p:cNvSpPr txBox="1"/>
          <p:nvPr>
            <p:ph idx="1" type="subTitle"/>
          </p:nvPr>
        </p:nvSpPr>
        <p:spPr>
          <a:xfrm>
            <a:off x="286975" y="1833350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8" name="Google Shape;238;p30"/>
          <p:cNvSpPr txBox="1"/>
          <p:nvPr>
            <p:ph idx="2" type="body"/>
          </p:nvPr>
        </p:nvSpPr>
        <p:spPr>
          <a:xfrm>
            <a:off x="297713" y="2174175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p30"/>
          <p:cNvSpPr/>
          <p:nvPr/>
        </p:nvSpPr>
        <p:spPr>
          <a:xfrm>
            <a:off x="3163566" y="1408550"/>
            <a:ext cx="2817000" cy="3238500"/>
          </a:xfrm>
          <a:prstGeom prst="roundRect">
            <a:avLst>
              <a:gd fmla="val 6866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>
            <p:ph idx="3" type="title"/>
          </p:nvPr>
        </p:nvSpPr>
        <p:spPr>
          <a:xfrm>
            <a:off x="3232700" y="1526050"/>
            <a:ext cx="2175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1" name="Google Shape;241;p30"/>
          <p:cNvSpPr txBox="1"/>
          <p:nvPr>
            <p:ph idx="4" type="subTitle"/>
          </p:nvPr>
        </p:nvSpPr>
        <p:spPr>
          <a:xfrm>
            <a:off x="3221925" y="3018275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2" name="Google Shape;242;p30"/>
          <p:cNvSpPr txBox="1"/>
          <p:nvPr>
            <p:ph idx="5" type="body"/>
          </p:nvPr>
        </p:nvSpPr>
        <p:spPr>
          <a:xfrm>
            <a:off x="3232678" y="3359100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30"/>
          <p:cNvSpPr/>
          <p:nvPr/>
        </p:nvSpPr>
        <p:spPr>
          <a:xfrm>
            <a:off x="6098531" y="223625"/>
            <a:ext cx="2817000" cy="3238500"/>
          </a:xfrm>
          <a:prstGeom prst="roundRect">
            <a:avLst>
              <a:gd fmla="val 824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6" type="title"/>
          </p:nvPr>
        </p:nvSpPr>
        <p:spPr>
          <a:xfrm>
            <a:off x="6167650" y="339825"/>
            <a:ext cx="2175600" cy="6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30"/>
          <p:cNvSpPr txBox="1"/>
          <p:nvPr>
            <p:ph idx="7" type="subTitle"/>
          </p:nvPr>
        </p:nvSpPr>
        <p:spPr>
          <a:xfrm>
            <a:off x="6156900" y="1833350"/>
            <a:ext cx="2658000" cy="35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6" name="Google Shape;246;p30"/>
          <p:cNvSpPr txBox="1"/>
          <p:nvPr>
            <p:ph idx="8" type="body"/>
          </p:nvPr>
        </p:nvSpPr>
        <p:spPr>
          <a:xfrm>
            <a:off x="6167644" y="2174175"/>
            <a:ext cx="26472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0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 txBox="1"/>
          <p:nvPr>
            <p:ph idx="9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0"/>
          <p:cNvSpPr/>
          <p:nvPr/>
        </p:nvSpPr>
        <p:spPr>
          <a:xfrm>
            <a:off x="176700" y="3614750"/>
            <a:ext cx="2868900" cy="1032300"/>
          </a:xfrm>
          <a:prstGeom prst="roundRect">
            <a:avLst>
              <a:gd fmla="val 1789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3163575" y="223625"/>
            <a:ext cx="2817000" cy="1032300"/>
          </a:xfrm>
          <a:prstGeom prst="roundRect">
            <a:avLst>
              <a:gd fmla="val 178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6098550" y="3614750"/>
            <a:ext cx="2817000" cy="1032300"/>
          </a:xfrm>
          <a:prstGeom prst="roundRect">
            <a:avLst>
              <a:gd fmla="val 17895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>
            <p:ph idx="13" type="title"/>
          </p:nvPr>
        </p:nvSpPr>
        <p:spPr>
          <a:xfrm>
            <a:off x="336850" y="3751925"/>
            <a:ext cx="24858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14" type="title"/>
          </p:nvPr>
        </p:nvSpPr>
        <p:spPr>
          <a:xfrm>
            <a:off x="3363725" y="339825"/>
            <a:ext cx="24858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15" type="title"/>
          </p:nvPr>
        </p:nvSpPr>
        <p:spPr>
          <a:xfrm>
            <a:off x="6098100" y="3751925"/>
            <a:ext cx="2817000" cy="8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500"/>
              <a:buNone/>
              <a:defRPr sz="9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30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-2481308" y="1833350"/>
            <a:ext cx="2658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100K</a:t>
            </a:r>
            <a:endParaRPr b="1"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>
  <p:cSld name="CUSTOM_10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/>
          <p:nvPr>
            <p:ph idx="2" type="pic"/>
          </p:nvPr>
        </p:nvSpPr>
        <p:spPr>
          <a:xfrm>
            <a:off x="228600" y="3200450"/>
            <a:ext cx="8686800" cy="14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59" name="Google Shape;259;p31"/>
          <p:cNvSpPr/>
          <p:nvPr/>
        </p:nvSpPr>
        <p:spPr>
          <a:xfrm>
            <a:off x="228600" y="4820575"/>
            <a:ext cx="8686800" cy="188700"/>
          </a:xfrm>
          <a:prstGeom prst="roundRect">
            <a:avLst>
              <a:gd fmla="val 311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>
            <p:ph idx="1" type="subTitle"/>
          </p:nvPr>
        </p:nvSpPr>
        <p:spPr>
          <a:xfrm>
            <a:off x="228600" y="4820575"/>
            <a:ext cx="3691500" cy="18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chivo"/>
              <a:buNone/>
              <a:defRPr b="0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1"/>
          <p:cNvSpPr txBox="1"/>
          <p:nvPr>
            <p:ph type="title"/>
          </p:nvPr>
        </p:nvSpPr>
        <p:spPr>
          <a:xfrm>
            <a:off x="228600" y="1917525"/>
            <a:ext cx="86868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62" name="Google Shape;262;p31"/>
          <p:cNvSpPr txBox="1"/>
          <p:nvPr>
            <p:ph idx="3" type="body"/>
          </p:nvPr>
        </p:nvSpPr>
        <p:spPr>
          <a:xfrm>
            <a:off x="5349150" y="248725"/>
            <a:ext cx="3452700" cy="14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3" name="Google Shape;263;p31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MAIN_POINT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>
            <p:ph idx="2" type="pic"/>
          </p:nvPr>
        </p:nvSpPr>
        <p:spPr>
          <a:xfrm>
            <a:off x="228600" y="223625"/>
            <a:ext cx="8686800" cy="14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66" name="Google Shape;266;p32"/>
          <p:cNvSpPr txBox="1"/>
          <p:nvPr>
            <p:ph type="title"/>
          </p:nvPr>
        </p:nvSpPr>
        <p:spPr>
          <a:xfrm>
            <a:off x="2491100" y="1960225"/>
            <a:ext cx="65385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1pPr>
            <a:lvl2pPr lvl="1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2pPr>
            <a:lvl3pPr lvl="2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3pPr>
            <a:lvl4pPr lvl="3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4pPr>
            <a:lvl5pPr lvl="4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5pPr>
            <a:lvl6pPr lvl="5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6pPr>
            <a:lvl7pPr lvl="6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7pPr>
            <a:lvl8pPr lvl="7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8pPr>
            <a:lvl9pPr lvl="8" algn="r">
              <a:spcBef>
                <a:spcPts val="0"/>
              </a:spcBef>
              <a:spcAft>
                <a:spcPts val="0"/>
              </a:spcAft>
              <a:buSzPts val="15900"/>
              <a:buNone/>
              <a:defRPr sz="15900"/>
            </a:lvl9pPr>
          </a:lstStyle>
          <a:p/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228600" y="1705850"/>
            <a:ext cx="2262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USTOM_6">
    <p:bg>
      <p:bgPr>
        <a:solidFill>
          <a:schemeClr val="accen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42900" y="223625"/>
            <a:ext cx="8525100" cy="1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33"/>
          <p:cNvSpPr txBox="1"/>
          <p:nvPr/>
        </p:nvSpPr>
        <p:spPr>
          <a:xfrm>
            <a:off x="8087300" y="4820575"/>
            <a:ext cx="828000" cy="1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‹#›</a:t>
            </a:fld>
            <a:endParaRPr sz="80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1">
  <p:cSld name="CUSTOM_7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272" name="Google Shape;27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119" y="760213"/>
            <a:ext cx="2045398" cy="3618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ign mock of a tablet computer."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4471" r="4462" t="0"/>
          <a:stretch/>
        </p:blipFill>
        <p:spPr>
          <a:xfrm>
            <a:off x="3469416" y="760225"/>
            <a:ext cx="5023764" cy="362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/>
          <p:nvPr>
            <p:ph idx="2" type="pic"/>
          </p:nvPr>
        </p:nvSpPr>
        <p:spPr>
          <a:xfrm>
            <a:off x="993900" y="844150"/>
            <a:ext cx="1614300" cy="3417000"/>
          </a:xfrm>
          <a:prstGeom prst="roundRect">
            <a:avLst>
              <a:gd fmla="val 12259" name="adj"/>
            </a:avLst>
          </a:prstGeom>
          <a:noFill/>
          <a:ln>
            <a:noFill/>
          </a:ln>
        </p:spPr>
      </p:sp>
      <p:sp>
        <p:nvSpPr>
          <p:cNvPr id="275" name="Google Shape;275;p34"/>
          <p:cNvSpPr/>
          <p:nvPr>
            <p:ph idx="3" type="pic"/>
          </p:nvPr>
        </p:nvSpPr>
        <p:spPr>
          <a:xfrm>
            <a:off x="3568350" y="844150"/>
            <a:ext cx="4812300" cy="3417000"/>
          </a:xfrm>
          <a:prstGeom prst="roundRect">
            <a:avLst>
              <a:gd fmla="val 4881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2">
  <p:cSld name="CUSTOM_8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smartphone." id="277" name="Google Shape;27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50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>
            <p:ph idx="2" type="pic"/>
          </p:nvPr>
        </p:nvSpPr>
        <p:spPr>
          <a:xfrm>
            <a:off x="8689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  <p:pic>
        <p:nvPicPr>
          <p:cNvPr descr="Design mock of a smartphone." id="279" name="Google Shape;27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26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/>
          <p:nvPr>
            <p:ph idx="3" type="pic"/>
          </p:nvPr>
        </p:nvSpPr>
        <p:spPr>
          <a:xfrm>
            <a:off x="36265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  <p:pic>
        <p:nvPicPr>
          <p:cNvPr descr="Design mock of a smartphone." id="281" name="Google Shape;2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0200" y="414700"/>
            <a:ext cx="2438799" cy="431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/>
          <p:nvPr>
            <p:ph idx="4" type="pic"/>
          </p:nvPr>
        </p:nvSpPr>
        <p:spPr>
          <a:xfrm>
            <a:off x="6384100" y="515475"/>
            <a:ext cx="1911000" cy="4078200"/>
          </a:xfrm>
          <a:prstGeom prst="roundRect">
            <a:avLst>
              <a:gd fmla="val 10964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Mocks 3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sign mock of a desktop computer." id="284" name="Google Shape;28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4249" y="304725"/>
            <a:ext cx="5395502" cy="453405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/>
          <p:nvPr>
            <p:ph idx="2" type="pic"/>
          </p:nvPr>
        </p:nvSpPr>
        <p:spPr>
          <a:xfrm>
            <a:off x="1956925" y="389550"/>
            <a:ext cx="5231400" cy="295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0" name="Google Shape;30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11" name="Google Shape;31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15" name="Google Shape;315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6" name="Google Shape;316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Archivo"/>
                <a:ea typeface="Archivo"/>
                <a:cs typeface="Archivo"/>
                <a:sym typeface="Archivo"/>
              </a:defRPr>
            </a:lvl1pPr>
            <a:lvl2pPr lvl="1"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320" name="Google Shape;32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24" name="Google Shape;32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48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1" name="Google Shape;331;p48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2" name="Google Shape;332;p48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3" name="Google Shape;333;p48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4" name="Google Shape;334;p48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35" name="Google Shape;335;p48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39" name="Google Shape;339;p4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5" name="Google Shape;345;p50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46" name="Google Shape;346;p50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47" name="Google Shape;347;p50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51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1" name="Google Shape;351;p51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2" name="Google Shape;352;p51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53" name="Google Shape;353;p51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4" name="Google Shape;354;p51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51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51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2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0" name="Google Shape;360;p52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1" name="Google Shape;361;p52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2" name="Google Shape;362;p52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63" name="Google Shape;363;p52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4" name="Google Shape;364;p52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52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52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52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53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4" name="Google Shape;374;p54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54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54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7" name="Google Shape;37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4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0" name="Google Shape;380;p54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3" name="Google Shape;383;p55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55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6" name="Google Shape;386;p55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55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8" name="Google Shape;38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55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1" name="Google Shape;391;p55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2" name="Google Shape;392;p55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57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57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57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7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7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57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57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7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7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7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lt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9"/>
          <p:cNvSpPr txBox="1"/>
          <p:nvPr>
            <p:ph type="title"/>
          </p:nvPr>
        </p:nvSpPr>
        <p:spPr>
          <a:xfrm>
            <a:off x="285750" y="1639500"/>
            <a:ext cx="8572500" cy="18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414" name="Google Shape;414;p59"/>
          <p:cNvSpPr txBox="1"/>
          <p:nvPr>
            <p:ph idx="1" type="subTitle"/>
          </p:nvPr>
        </p:nvSpPr>
        <p:spPr>
          <a:xfrm>
            <a:off x="34275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15" name="Google Shape;415;p59"/>
          <p:cNvSpPr txBox="1"/>
          <p:nvPr>
            <p:ph idx="3" type="subTitle"/>
          </p:nvPr>
        </p:nvSpPr>
        <p:spPr>
          <a:xfrm>
            <a:off x="6652800" y="382012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4634650" y="223475"/>
            <a:ext cx="4280700" cy="17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419" name="Google Shape;419;p60"/>
          <p:cNvSpPr txBox="1"/>
          <p:nvPr>
            <p:ph idx="3" type="title"/>
          </p:nvPr>
        </p:nvSpPr>
        <p:spPr>
          <a:xfrm>
            <a:off x="0" y="3677475"/>
            <a:ext cx="24912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 type="tx">
  <p:cSld name="TITLE_AND_BODY">
    <p:bg>
      <p:bgPr>
        <a:solidFill>
          <a:schemeClr val="dk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>
            <p:ph idx="2" type="pic"/>
          </p:nvPr>
        </p:nvSpPr>
        <p:spPr>
          <a:xfrm flipH="1" rot="10800000">
            <a:off x="2269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422" name="Google Shape;422;p61"/>
          <p:cNvSpPr/>
          <p:nvPr>
            <p:ph idx="3" type="pic"/>
          </p:nvPr>
        </p:nvSpPr>
        <p:spPr>
          <a:xfrm flipH="1">
            <a:off x="2428286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423" name="Google Shape;423;p61"/>
          <p:cNvSpPr/>
          <p:nvPr>
            <p:ph idx="4" type="pic"/>
          </p:nvPr>
        </p:nvSpPr>
        <p:spPr>
          <a:xfrm rot="10800000">
            <a:off x="4629568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424" name="Google Shape;424;p61"/>
          <p:cNvSpPr/>
          <p:nvPr>
            <p:ph idx="5" type="pic"/>
          </p:nvPr>
        </p:nvSpPr>
        <p:spPr>
          <a:xfrm flipH="1">
            <a:off x="6830850" y="1218789"/>
            <a:ext cx="2086200" cy="1883100"/>
          </a:xfrm>
          <a:prstGeom prst="corner">
            <a:avLst>
              <a:gd fmla="val 83590" name="adj1"/>
              <a:gd fmla="val 81097" name="adj2"/>
            </a:avLst>
          </a:prstGeom>
          <a:noFill/>
          <a:ln>
            <a:noFill/>
          </a:ln>
        </p:spPr>
      </p:sp>
      <p:sp>
        <p:nvSpPr>
          <p:cNvPr id="425" name="Google Shape;425;p61"/>
          <p:cNvSpPr txBox="1"/>
          <p:nvPr>
            <p:ph type="title"/>
          </p:nvPr>
        </p:nvSpPr>
        <p:spPr>
          <a:xfrm>
            <a:off x="2116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6" name="Google Shape;426;p61"/>
          <p:cNvSpPr txBox="1"/>
          <p:nvPr>
            <p:ph idx="6" type="title"/>
          </p:nvPr>
        </p:nvSpPr>
        <p:spPr>
          <a:xfrm>
            <a:off x="242062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7" name="Google Shape;427;p61"/>
          <p:cNvSpPr txBox="1"/>
          <p:nvPr>
            <p:ph idx="7" type="title"/>
          </p:nvPr>
        </p:nvSpPr>
        <p:spPr>
          <a:xfrm>
            <a:off x="4629575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8" name="Google Shape;428;p61"/>
          <p:cNvSpPr txBox="1"/>
          <p:nvPr>
            <p:ph idx="8" type="title"/>
          </p:nvPr>
        </p:nvSpPr>
        <p:spPr>
          <a:xfrm>
            <a:off x="6823200" y="3093025"/>
            <a:ext cx="21015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61"/>
          <p:cNvSpPr txBox="1"/>
          <p:nvPr>
            <p:ph idx="1" type="subTitle"/>
          </p:nvPr>
        </p:nvSpPr>
        <p:spPr>
          <a:xfrm>
            <a:off x="23090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0" name="Google Shape;430;p61"/>
          <p:cNvSpPr txBox="1"/>
          <p:nvPr>
            <p:ph idx="9" type="subTitle"/>
          </p:nvPr>
        </p:nvSpPr>
        <p:spPr>
          <a:xfrm>
            <a:off x="242827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61"/>
          <p:cNvSpPr txBox="1"/>
          <p:nvPr>
            <p:ph idx="13" type="subTitle"/>
          </p:nvPr>
        </p:nvSpPr>
        <p:spPr>
          <a:xfrm>
            <a:off x="4625650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61"/>
          <p:cNvSpPr txBox="1"/>
          <p:nvPr>
            <p:ph idx="14" type="subTitle"/>
          </p:nvPr>
        </p:nvSpPr>
        <p:spPr>
          <a:xfrm>
            <a:off x="6823025" y="3518675"/>
            <a:ext cx="20862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"/>
              <a:buNone/>
              <a:defRPr sz="1800">
                <a:solidFill>
                  <a:schemeClr val="dk2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3" name="Google Shape;433;p61"/>
          <p:cNvSpPr txBox="1"/>
          <p:nvPr>
            <p:ph idx="15" type="body"/>
          </p:nvPr>
        </p:nvSpPr>
        <p:spPr>
          <a:xfrm>
            <a:off x="2193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4" name="Google Shape;434;p61"/>
          <p:cNvSpPr txBox="1"/>
          <p:nvPr>
            <p:ph idx="16" type="body"/>
          </p:nvPr>
        </p:nvSpPr>
        <p:spPr>
          <a:xfrm>
            <a:off x="24282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5" name="Google Shape;435;p61"/>
          <p:cNvSpPr txBox="1"/>
          <p:nvPr>
            <p:ph idx="17" type="body"/>
          </p:nvPr>
        </p:nvSpPr>
        <p:spPr>
          <a:xfrm>
            <a:off x="463722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6" name="Google Shape;436;p61"/>
          <p:cNvSpPr txBox="1"/>
          <p:nvPr>
            <p:ph idx="18" type="body"/>
          </p:nvPr>
        </p:nvSpPr>
        <p:spPr>
          <a:xfrm>
            <a:off x="6846175" y="3935075"/>
            <a:ext cx="2086200" cy="9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7" name="Google Shape;437;p61"/>
          <p:cNvSpPr txBox="1"/>
          <p:nvPr>
            <p:ph idx="19"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s of contents" type="twoColTx">
  <p:cSld name="TITLE_AND_TWO_COLUMNS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0" name="Google Shape;440;p62"/>
          <p:cNvGrpSpPr/>
          <p:nvPr/>
        </p:nvGrpSpPr>
        <p:grpSpPr>
          <a:xfrm>
            <a:off x="162" y="98"/>
            <a:ext cx="9143669" cy="5143312"/>
            <a:chOff x="238125" y="848375"/>
            <a:chExt cx="7144050" cy="4018527"/>
          </a:xfrm>
        </p:grpSpPr>
        <p:sp>
          <p:nvSpPr>
            <p:cNvPr id="441" name="Google Shape;441;p62"/>
            <p:cNvSpPr/>
            <p:nvPr/>
          </p:nvSpPr>
          <p:spPr>
            <a:xfrm>
              <a:off x="238125" y="848377"/>
              <a:ext cx="5017377" cy="4018525"/>
            </a:xfrm>
            <a:custGeom>
              <a:rect b="b" l="l" r="r" t="t"/>
              <a:pathLst>
                <a:path extrusionOk="0" h="160741" w="191211">
                  <a:moveTo>
                    <a:pt x="0" y="0"/>
                  </a:moveTo>
                  <a:lnTo>
                    <a:pt x="0" y="160741"/>
                  </a:lnTo>
                  <a:lnTo>
                    <a:pt x="118091" y="160741"/>
                  </a:lnTo>
                  <a:lnTo>
                    <a:pt x="117329" y="160729"/>
                  </a:lnTo>
                  <a:lnTo>
                    <a:pt x="115829" y="160574"/>
                  </a:lnTo>
                  <a:lnTo>
                    <a:pt x="114376" y="160277"/>
                  </a:lnTo>
                  <a:lnTo>
                    <a:pt x="112971" y="159848"/>
                  </a:lnTo>
                  <a:lnTo>
                    <a:pt x="111638" y="159276"/>
                  </a:lnTo>
                  <a:lnTo>
                    <a:pt x="110376" y="158586"/>
                  </a:lnTo>
                  <a:lnTo>
                    <a:pt x="109185" y="157788"/>
                  </a:lnTo>
                  <a:lnTo>
                    <a:pt x="108078" y="156883"/>
                  </a:lnTo>
                  <a:lnTo>
                    <a:pt x="107077" y="155871"/>
                  </a:lnTo>
                  <a:lnTo>
                    <a:pt x="106161" y="154764"/>
                  </a:lnTo>
                  <a:lnTo>
                    <a:pt x="105363" y="153573"/>
                  </a:lnTo>
                  <a:lnTo>
                    <a:pt x="104672" y="152311"/>
                  </a:lnTo>
                  <a:lnTo>
                    <a:pt x="104113" y="150977"/>
                  </a:lnTo>
                  <a:lnTo>
                    <a:pt x="103672" y="149584"/>
                  </a:lnTo>
                  <a:lnTo>
                    <a:pt x="103374" y="148132"/>
                  </a:lnTo>
                  <a:lnTo>
                    <a:pt x="103220" y="146620"/>
                  </a:lnTo>
                  <a:lnTo>
                    <a:pt x="103208" y="145857"/>
                  </a:lnTo>
                  <a:lnTo>
                    <a:pt x="103208" y="77846"/>
                  </a:lnTo>
                  <a:lnTo>
                    <a:pt x="103220" y="77072"/>
                  </a:lnTo>
                  <a:lnTo>
                    <a:pt x="103374" y="75572"/>
                  </a:lnTo>
                  <a:lnTo>
                    <a:pt x="103672" y="74119"/>
                  </a:lnTo>
                  <a:lnTo>
                    <a:pt x="104113" y="72714"/>
                  </a:lnTo>
                  <a:lnTo>
                    <a:pt x="104672" y="71381"/>
                  </a:lnTo>
                  <a:lnTo>
                    <a:pt x="105363" y="70119"/>
                  </a:lnTo>
                  <a:lnTo>
                    <a:pt x="106161" y="68928"/>
                  </a:lnTo>
                  <a:lnTo>
                    <a:pt x="107077" y="67833"/>
                  </a:lnTo>
                  <a:lnTo>
                    <a:pt x="108078" y="66821"/>
                  </a:lnTo>
                  <a:lnTo>
                    <a:pt x="109185" y="65904"/>
                  </a:lnTo>
                  <a:lnTo>
                    <a:pt x="110376" y="65106"/>
                  </a:lnTo>
                  <a:lnTo>
                    <a:pt x="111638" y="64415"/>
                  </a:lnTo>
                  <a:lnTo>
                    <a:pt x="112971" y="63856"/>
                  </a:lnTo>
                  <a:lnTo>
                    <a:pt x="114376" y="63415"/>
                  </a:lnTo>
                  <a:lnTo>
                    <a:pt x="115829" y="63118"/>
                  </a:lnTo>
                  <a:lnTo>
                    <a:pt x="117329" y="62975"/>
                  </a:lnTo>
                  <a:lnTo>
                    <a:pt x="118091" y="62963"/>
                  </a:lnTo>
                  <a:lnTo>
                    <a:pt x="161444" y="62963"/>
                  </a:lnTo>
                  <a:lnTo>
                    <a:pt x="162206" y="62939"/>
                  </a:lnTo>
                  <a:lnTo>
                    <a:pt x="163718" y="62796"/>
                  </a:lnTo>
                  <a:lnTo>
                    <a:pt x="165170" y="62498"/>
                  </a:lnTo>
                  <a:lnTo>
                    <a:pt x="166563" y="62058"/>
                  </a:lnTo>
                  <a:lnTo>
                    <a:pt x="167897" y="61498"/>
                  </a:lnTo>
                  <a:lnTo>
                    <a:pt x="169159" y="60808"/>
                  </a:lnTo>
                  <a:lnTo>
                    <a:pt x="170350" y="60010"/>
                  </a:lnTo>
                  <a:lnTo>
                    <a:pt x="171457" y="59093"/>
                  </a:lnTo>
                  <a:lnTo>
                    <a:pt x="172469" y="58081"/>
                  </a:lnTo>
                  <a:lnTo>
                    <a:pt x="173374" y="56986"/>
                  </a:lnTo>
                  <a:lnTo>
                    <a:pt x="174172" y="55795"/>
                  </a:lnTo>
                  <a:lnTo>
                    <a:pt x="174862" y="54533"/>
                  </a:lnTo>
                  <a:lnTo>
                    <a:pt x="175434" y="53199"/>
                  </a:lnTo>
                  <a:lnTo>
                    <a:pt x="175863" y="51794"/>
                  </a:lnTo>
                  <a:lnTo>
                    <a:pt x="176160" y="50342"/>
                  </a:lnTo>
                  <a:lnTo>
                    <a:pt x="176315" y="48841"/>
                  </a:lnTo>
                  <a:lnTo>
                    <a:pt x="176327" y="48079"/>
                  </a:lnTo>
                  <a:lnTo>
                    <a:pt x="176327" y="14883"/>
                  </a:lnTo>
                  <a:lnTo>
                    <a:pt x="176339" y="14121"/>
                  </a:lnTo>
                  <a:lnTo>
                    <a:pt x="176494" y="12609"/>
                  </a:lnTo>
                  <a:lnTo>
                    <a:pt x="176791" y="11157"/>
                  </a:lnTo>
                  <a:lnTo>
                    <a:pt x="177220" y="9764"/>
                  </a:lnTo>
                  <a:lnTo>
                    <a:pt x="177792" y="8430"/>
                  </a:lnTo>
                  <a:lnTo>
                    <a:pt x="178482" y="7168"/>
                  </a:lnTo>
                  <a:lnTo>
                    <a:pt x="179280" y="5977"/>
                  </a:lnTo>
                  <a:lnTo>
                    <a:pt x="180185" y="4870"/>
                  </a:lnTo>
                  <a:lnTo>
                    <a:pt x="181197" y="3858"/>
                  </a:lnTo>
                  <a:lnTo>
                    <a:pt x="182304" y="2953"/>
                  </a:lnTo>
                  <a:lnTo>
                    <a:pt x="183495" y="2155"/>
                  </a:lnTo>
                  <a:lnTo>
                    <a:pt x="184757" y="1465"/>
                  </a:lnTo>
                  <a:lnTo>
                    <a:pt x="186091" y="893"/>
                  </a:lnTo>
                  <a:lnTo>
                    <a:pt x="187484" y="464"/>
                  </a:lnTo>
                  <a:lnTo>
                    <a:pt x="188936" y="167"/>
                  </a:lnTo>
                  <a:lnTo>
                    <a:pt x="190448" y="12"/>
                  </a:lnTo>
                  <a:lnTo>
                    <a:pt x="1912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2" name="Google Shape;442;p62"/>
            <p:cNvSpPr/>
            <p:nvPr/>
          </p:nvSpPr>
          <p:spPr>
            <a:xfrm>
              <a:off x="7010075" y="848375"/>
              <a:ext cx="372100" cy="372100"/>
            </a:xfrm>
            <a:custGeom>
              <a:rect b="b" l="l" r="r" t="t"/>
              <a:pathLst>
                <a:path extrusionOk="0" h="14884" w="14884">
                  <a:moveTo>
                    <a:pt x="0" y="0"/>
                  </a:moveTo>
                  <a:lnTo>
                    <a:pt x="763" y="12"/>
                  </a:lnTo>
                  <a:lnTo>
                    <a:pt x="2275" y="167"/>
                  </a:lnTo>
                  <a:lnTo>
                    <a:pt x="3727" y="464"/>
                  </a:lnTo>
                  <a:lnTo>
                    <a:pt x="5120" y="893"/>
                  </a:lnTo>
                  <a:lnTo>
                    <a:pt x="6454" y="1465"/>
                  </a:lnTo>
                  <a:lnTo>
                    <a:pt x="7716" y="2155"/>
                  </a:lnTo>
                  <a:lnTo>
                    <a:pt x="8907" y="2953"/>
                  </a:lnTo>
                  <a:lnTo>
                    <a:pt x="10014" y="3858"/>
                  </a:lnTo>
                  <a:lnTo>
                    <a:pt x="11026" y="4870"/>
                  </a:lnTo>
                  <a:lnTo>
                    <a:pt x="11931" y="5977"/>
                  </a:lnTo>
                  <a:lnTo>
                    <a:pt x="12729" y="7168"/>
                  </a:lnTo>
                  <a:lnTo>
                    <a:pt x="13419" y="8430"/>
                  </a:lnTo>
                  <a:lnTo>
                    <a:pt x="13991" y="9764"/>
                  </a:lnTo>
                  <a:lnTo>
                    <a:pt x="14420" y="11157"/>
                  </a:lnTo>
                  <a:lnTo>
                    <a:pt x="14717" y="12609"/>
                  </a:lnTo>
                  <a:lnTo>
                    <a:pt x="14872" y="14121"/>
                  </a:lnTo>
                  <a:lnTo>
                    <a:pt x="14884" y="14883"/>
                  </a:lnTo>
                  <a:lnTo>
                    <a:pt x="148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43" name="Google Shape;443;p62"/>
            <p:cNvSpPr/>
            <p:nvPr/>
          </p:nvSpPr>
          <p:spPr>
            <a:xfrm>
              <a:off x="5182100" y="2921025"/>
              <a:ext cx="2200075" cy="1945875"/>
            </a:xfrm>
            <a:custGeom>
              <a:rect b="b" l="l" r="r" t="t"/>
              <a:pathLst>
                <a:path extrusionOk="0" h="77835" w="88003">
                  <a:moveTo>
                    <a:pt x="88003" y="1"/>
                  </a:moveTo>
                  <a:lnTo>
                    <a:pt x="87991" y="763"/>
                  </a:lnTo>
                  <a:lnTo>
                    <a:pt x="87836" y="2263"/>
                  </a:lnTo>
                  <a:lnTo>
                    <a:pt x="87539" y="3715"/>
                  </a:lnTo>
                  <a:lnTo>
                    <a:pt x="87110" y="5120"/>
                  </a:lnTo>
                  <a:lnTo>
                    <a:pt x="86538" y="6454"/>
                  </a:lnTo>
                  <a:lnTo>
                    <a:pt x="85848" y="7716"/>
                  </a:lnTo>
                  <a:lnTo>
                    <a:pt x="85050" y="8907"/>
                  </a:lnTo>
                  <a:lnTo>
                    <a:pt x="84145" y="10002"/>
                  </a:lnTo>
                  <a:lnTo>
                    <a:pt x="83133" y="11014"/>
                  </a:lnTo>
                  <a:lnTo>
                    <a:pt x="82026" y="11931"/>
                  </a:lnTo>
                  <a:lnTo>
                    <a:pt x="80835" y="12729"/>
                  </a:lnTo>
                  <a:lnTo>
                    <a:pt x="79573" y="13419"/>
                  </a:lnTo>
                  <a:lnTo>
                    <a:pt x="78239" y="13979"/>
                  </a:lnTo>
                  <a:lnTo>
                    <a:pt x="76846" y="14420"/>
                  </a:lnTo>
                  <a:lnTo>
                    <a:pt x="75394" y="14717"/>
                  </a:lnTo>
                  <a:lnTo>
                    <a:pt x="73882" y="14860"/>
                  </a:lnTo>
                  <a:lnTo>
                    <a:pt x="73119" y="14884"/>
                  </a:lnTo>
                  <a:lnTo>
                    <a:pt x="29767" y="14884"/>
                  </a:lnTo>
                  <a:lnTo>
                    <a:pt x="29005" y="14896"/>
                  </a:lnTo>
                  <a:lnTo>
                    <a:pt x="27505" y="15039"/>
                  </a:lnTo>
                  <a:lnTo>
                    <a:pt x="26052" y="15336"/>
                  </a:lnTo>
                  <a:lnTo>
                    <a:pt x="24647" y="15777"/>
                  </a:lnTo>
                  <a:lnTo>
                    <a:pt x="23314" y="16337"/>
                  </a:lnTo>
                  <a:lnTo>
                    <a:pt x="22051" y="17027"/>
                  </a:lnTo>
                  <a:lnTo>
                    <a:pt x="20861" y="17825"/>
                  </a:lnTo>
                  <a:lnTo>
                    <a:pt x="19765" y="18742"/>
                  </a:lnTo>
                  <a:lnTo>
                    <a:pt x="18753" y="19754"/>
                  </a:lnTo>
                  <a:lnTo>
                    <a:pt x="17836" y="20849"/>
                  </a:lnTo>
                  <a:lnTo>
                    <a:pt x="17039" y="22040"/>
                  </a:lnTo>
                  <a:lnTo>
                    <a:pt x="16348" y="23302"/>
                  </a:lnTo>
                  <a:lnTo>
                    <a:pt x="15788" y="24636"/>
                  </a:lnTo>
                  <a:lnTo>
                    <a:pt x="15348" y="26041"/>
                  </a:lnTo>
                  <a:lnTo>
                    <a:pt x="15050" y="27493"/>
                  </a:lnTo>
                  <a:lnTo>
                    <a:pt x="14895" y="28993"/>
                  </a:lnTo>
                  <a:lnTo>
                    <a:pt x="14884" y="29767"/>
                  </a:lnTo>
                  <a:lnTo>
                    <a:pt x="14884" y="62951"/>
                  </a:lnTo>
                  <a:lnTo>
                    <a:pt x="14872" y="63714"/>
                  </a:lnTo>
                  <a:lnTo>
                    <a:pt x="14717" y="65226"/>
                  </a:lnTo>
                  <a:lnTo>
                    <a:pt x="14431" y="66678"/>
                  </a:lnTo>
                  <a:lnTo>
                    <a:pt x="13991" y="68071"/>
                  </a:lnTo>
                  <a:lnTo>
                    <a:pt x="13431" y="69405"/>
                  </a:lnTo>
                  <a:lnTo>
                    <a:pt x="12740" y="70667"/>
                  </a:lnTo>
                  <a:lnTo>
                    <a:pt x="11931" y="71858"/>
                  </a:lnTo>
                  <a:lnTo>
                    <a:pt x="11026" y="72965"/>
                  </a:lnTo>
                  <a:lnTo>
                    <a:pt x="10014" y="73977"/>
                  </a:lnTo>
                  <a:lnTo>
                    <a:pt x="8918" y="74882"/>
                  </a:lnTo>
                  <a:lnTo>
                    <a:pt x="7728" y="75680"/>
                  </a:lnTo>
                  <a:lnTo>
                    <a:pt x="6466" y="76370"/>
                  </a:lnTo>
                  <a:lnTo>
                    <a:pt x="5120" y="76942"/>
                  </a:lnTo>
                  <a:lnTo>
                    <a:pt x="3727" y="77371"/>
                  </a:lnTo>
                  <a:lnTo>
                    <a:pt x="2274" y="77668"/>
                  </a:lnTo>
                  <a:lnTo>
                    <a:pt x="774" y="77823"/>
                  </a:lnTo>
                  <a:lnTo>
                    <a:pt x="0" y="77835"/>
                  </a:lnTo>
                  <a:lnTo>
                    <a:pt x="88003" y="77835"/>
                  </a:lnTo>
                  <a:lnTo>
                    <a:pt x="88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4" name="Google Shape;444;p62"/>
          <p:cNvSpPr txBox="1"/>
          <p:nvPr>
            <p:ph type="title"/>
          </p:nvPr>
        </p:nvSpPr>
        <p:spPr>
          <a:xfrm>
            <a:off x="230900" y="457200"/>
            <a:ext cx="44064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445" name="Google Shape;445;p62"/>
          <p:cNvSpPr txBox="1"/>
          <p:nvPr>
            <p:ph idx="1" type="body"/>
          </p:nvPr>
        </p:nvSpPr>
        <p:spPr>
          <a:xfrm>
            <a:off x="230900" y="2356825"/>
            <a:ext cx="2974800" cy="25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446" name="Google Shape;44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9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3"/>
          <p:cNvSpPr txBox="1"/>
          <p:nvPr>
            <p:ph type="title"/>
          </p:nvPr>
        </p:nvSpPr>
        <p:spPr>
          <a:xfrm>
            <a:off x="230900" y="457200"/>
            <a:ext cx="2974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aphicFrame>
        <p:nvGraphicFramePr>
          <p:cNvPr id="449" name="Google Shape;449;p63"/>
          <p:cNvGraphicFramePr/>
          <p:nvPr/>
        </p:nvGraphicFramePr>
        <p:xfrm>
          <a:off x="228588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63"/>
          <p:cNvGraphicFramePr/>
          <p:nvPr/>
        </p:nvGraphicFramePr>
        <p:xfrm>
          <a:off x="3216075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1" name="Google Shape;451;p63"/>
          <p:cNvGraphicFramePr/>
          <p:nvPr/>
        </p:nvGraphicFramePr>
        <p:xfrm>
          <a:off x="6203563" y="24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271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2" name="Google Shape;452;p63"/>
          <p:cNvSpPr txBox="1"/>
          <p:nvPr>
            <p:ph idx="1" type="body"/>
          </p:nvPr>
        </p:nvSpPr>
        <p:spPr>
          <a:xfrm>
            <a:off x="356300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3" name="Google Shape;453;p63"/>
          <p:cNvSpPr txBox="1"/>
          <p:nvPr>
            <p:ph idx="2" type="body"/>
          </p:nvPr>
        </p:nvSpPr>
        <p:spPr>
          <a:xfrm>
            <a:off x="3343788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4" name="Google Shape;454;p63"/>
          <p:cNvSpPr txBox="1"/>
          <p:nvPr>
            <p:ph idx="3" type="body"/>
          </p:nvPr>
        </p:nvSpPr>
        <p:spPr>
          <a:xfrm>
            <a:off x="6331275" y="3285600"/>
            <a:ext cx="2456400" cy="16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5" name="Google Shape;455;p63"/>
          <p:cNvSpPr txBox="1"/>
          <p:nvPr>
            <p:ph idx="4" type="title"/>
          </p:nvPr>
        </p:nvSpPr>
        <p:spPr>
          <a:xfrm>
            <a:off x="3333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6" name="Google Shape;456;p63"/>
          <p:cNvSpPr txBox="1"/>
          <p:nvPr>
            <p:ph idx="5" type="title"/>
          </p:nvPr>
        </p:nvSpPr>
        <p:spPr>
          <a:xfrm>
            <a:off x="3320850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7" name="Google Shape;457;p63"/>
          <p:cNvSpPr txBox="1"/>
          <p:nvPr>
            <p:ph idx="6" type="title"/>
          </p:nvPr>
        </p:nvSpPr>
        <p:spPr>
          <a:xfrm>
            <a:off x="6308325" y="2431250"/>
            <a:ext cx="25023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58" name="Google Shape;458;p63"/>
          <p:cNvSpPr txBox="1"/>
          <p:nvPr>
            <p:ph idx="7" type="body"/>
          </p:nvPr>
        </p:nvSpPr>
        <p:spPr>
          <a:xfrm>
            <a:off x="5349150" y="457200"/>
            <a:ext cx="3572700" cy="15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" type="titleOnly">
  <p:cSld name="TITLE_ONLY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64"/>
          <p:cNvSpPr txBox="1"/>
          <p:nvPr>
            <p:ph type="title"/>
          </p:nvPr>
        </p:nvSpPr>
        <p:spPr>
          <a:xfrm>
            <a:off x="230900" y="457175"/>
            <a:ext cx="4403700" cy="6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3" name="Google Shape;463;p64"/>
          <p:cNvSpPr txBox="1"/>
          <p:nvPr>
            <p:ph idx="1" type="subTitle"/>
          </p:nvPr>
        </p:nvSpPr>
        <p:spPr>
          <a:xfrm>
            <a:off x="6057978" y="2290775"/>
            <a:ext cx="2857500" cy="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4" name="Google Shape;464;p64"/>
          <p:cNvSpPr txBox="1"/>
          <p:nvPr>
            <p:ph idx="3" type="body"/>
          </p:nvPr>
        </p:nvSpPr>
        <p:spPr>
          <a:xfrm>
            <a:off x="6057900" y="2814700"/>
            <a:ext cx="2857500" cy="21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1 slide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7" name="Google Shape;467;p65"/>
          <p:cNvGraphicFramePr/>
          <p:nvPr/>
        </p:nvGraphicFramePr>
        <p:xfrm>
          <a:off x="228588" y="67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86800"/>
              </a:tblGrid>
              <a:tr h="157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CE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8" name="Google Shape;468;p65"/>
          <p:cNvSpPr txBox="1"/>
          <p:nvPr>
            <p:ph type="title"/>
          </p:nvPr>
        </p:nvSpPr>
        <p:spPr>
          <a:xfrm>
            <a:off x="5351675" y="760825"/>
            <a:ext cx="3449400" cy="14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9" name="Google Shape;469;p65"/>
          <p:cNvSpPr txBox="1"/>
          <p:nvPr>
            <p:ph idx="1" type="subTitle"/>
          </p:nvPr>
        </p:nvSpPr>
        <p:spPr>
          <a:xfrm>
            <a:off x="227975" y="2357950"/>
            <a:ext cx="3572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70" name="Google Shape;470;p65"/>
          <p:cNvSpPr txBox="1"/>
          <p:nvPr>
            <p:ph idx="2" type="body"/>
          </p:nvPr>
        </p:nvSpPr>
        <p:spPr>
          <a:xfrm>
            <a:off x="227875" y="2923725"/>
            <a:ext cx="3692400" cy="19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cxnSp>
        <p:nvCxnSpPr>
          <p:cNvPr id="471" name="Google Shape;471;p65"/>
          <p:cNvCxnSpPr/>
          <p:nvPr/>
        </p:nvCxnSpPr>
        <p:spPr>
          <a:xfrm>
            <a:off x="7700100" y="2252375"/>
            <a:ext cx="0" cy="28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65"/>
          <p:cNvSpPr txBox="1"/>
          <p:nvPr>
            <p:ph idx="3" type="subTitle"/>
          </p:nvPr>
        </p:nvSpPr>
        <p:spPr>
          <a:xfrm>
            <a:off x="5351675" y="2357950"/>
            <a:ext cx="5919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73" name="Google Shape;47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 Updates">
  <p:cSld name="MAIN_POINT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5" name="Google Shape;475;p66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6" name="Google Shape;476;p66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7" name="Google Shape;477;p66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8" name="Google Shape;478;p66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479" name="Google Shape;479;p66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80" name="Google Shape;480;p66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81" name="Google Shape;481;p66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482" name="Google Shape;482;p66"/>
          <p:cNvSpPr txBox="1"/>
          <p:nvPr>
            <p:ph idx="4" type="body"/>
          </p:nvPr>
        </p:nvSpPr>
        <p:spPr>
          <a:xfrm>
            <a:off x="3086100" y="142097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83" name="Google Shape;483;p66"/>
          <p:cNvSpPr txBox="1"/>
          <p:nvPr>
            <p:ph idx="5" type="body"/>
          </p:nvPr>
        </p:nvSpPr>
        <p:spPr>
          <a:xfrm>
            <a:off x="3086100" y="2657788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84" name="Google Shape;484;p66"/>
          <p:cNvSpPr txBox="1"/>
          <p:nvPr>
            <p:ph idx="6" type="body"/>
          </p:nvPr>
        </p:nvSpPr>
        <p:spPr>
          <a:xfrm>
            <a:off x="3085975" y="3894525"/>
            <a:ext cx="28575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485" name="Google Shape;485;p66"/>
          <p:cNvSpPr txBox="1"/>
          <p:nvPr>
            <p:ph idx="7" type="title"/>
          </p:nvPr>
        </p:nvSpPr>
        <p:spPr>
          <a:xfrm>
            <a:off x="6106025" y="142112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6" name="Google Shape;486;p66"/>
          <p:cNvSpPr txBox="1"/>
          <p:nvPr>
            <p:ph idx="8" type="title"/>
          </p:nvPr>
        </p:nvSpPr>
        <p:spPr>
          <a:xfrm>
            <a:off x="6106025" y="2657788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7" name="Google Shape;487;p66"/>
          <p:cNvSpPr txBox="1"/>
          <p:nvPr>
            <p:ph idx="9" type="title"/>
          </p:nvPr>
        </p:nvSpPr>
        <p:spPr>
          <a:xfrm>
            <a:off x="6106025" y="3894475"/>
            <a:ext cx="2811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88" name="Google Shape;48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pan">
  <p:cSld name="CUSTOM_7">
    <p:bg>
      <p:bgPr>
        <a:solidFill>
          <a:schemeClr val="dk1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67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1" name="Google Shape;491;p67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92" name="Google Shape;492;p67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719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67"/>
          <p:cNvSpPr txBox="1"/>
          <p:nvPr>
            <p:ph type="title"/>
          </p:nvPr>
        </p:nvSpPr>
        <p:spPr>
          <a:xfrm>
            <a:off x="230900" y="454775"/>
            <a:ext cx="4406400" cy="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" name="Google Shape;494;p67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5" name="Google Shape;495;p67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6" name="Google Shape;496;p67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7" name="Google Shape;497;p67"/>
          <p:cNvSpPr txBox="1"/>
          <p:nvPr>
            <p:ph idx="4"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8" name="Google Shape;498;p67"/>
          <p:cNvSpPr txBox="1"/>
          <p:nvPr>
            <p:ph idx="5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99" name="Google Shape;499;p67"/>
          <p:cNvSpPr txBox="1"/>
          <p:nvPr>
            <p:ph idx="6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0" name="Google Shape;500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&amp; Key Results">
  <p:cSld name="CUSTOM_8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type="title"/>
          </p:nvPr>
        </p:nvSpPr>
        <p:spPr>
          <a:xfrm>
            <a:off x="230900" y="457200"/>
            <a:ext cx="72618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503" name="Google Shape;503;p68"/>
          <p:cNvSpPr/>
          <p:nvPr/>
        </p:nvSpPr>
        <p:spPr>
          <a:xfrm>
            <a:off x="230900" y="15527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4" name="Google Shape;504;p68"/>
          <p:cNvSpPr/>
          <p:nvPr/>
        </p:nvSpPr>
        <p:spPr>
          <a:xfrm>
            <a:off x="229800" y="2414133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5" name="Google Shape;505;p68"/>
          <p:cNvSpPr/>
          <p:nvPr/>
        </p:nvSpPr>
        <p:spPr>
          <a:xfrm>
            <a:off x="229800" y="3275567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6" name="Google Shape;506;p68"/>
          <p:cNvSpPr/>
          <p:nvPr/>
        </p:nvSpPr>
        <p:spPr>
          <a:xfrm>
            <a:off x="229800" y="4137000"/>
            <a:ext cx="8684400" cy="78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7" name="Google Shape;507;p68"/>
          <p:cNvSpPr txBox="1"/>
          <p:nvPr>
            <p:ph idx="1" type="subTitle"/>
          </p:nvPr>
        </p:nvSpPr>
        <p:spPr>
          <a:xfrm>
            <a:off x="228600" y="1552700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08" name="Google Shape;508;p68"/>
          <p:cNvSpPr txBox="1"/>
          <p:nvPr>
            <p:ph idx="2" type="subTitle"/>
          </p:nvPr>
        </p:nvSpPr>
        <p:spPr>
          <a:xfrm>
            <a:off x="228600" y="241413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09" name="Google Shape;509;p68"/>
          <p:cNvSpPr txBox="1"/>
          <p:nvPr>
            <p:ph idx="3" type="subTitle"/>
          </p:nvPr>
        </p:nvSpPr>
        <p:spPr>
          <a:xfrm>
            <a:off x="228600" y="3275563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0" name="Google Shape;510;p68"/>
          <p:cNvSpPr txBox="1"/>
          <p:nvPr>
            <p:ph idx="4" type="subTitle"/>
          </p:nvPr>
        </p:nvSpPr>
        <p:spPr>
          <a:xfrm>
            <a:off x="228600" y="4136988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1" name="Google Shape;511;p68"/>
          <p:cNvSpPr txBox="1"/>
          <p:nvPr>
            <p:ph idx="5" type="body"/>
          </p:nvPr>
        </p:nvSpPr>
        <p:spPr>
          <a:xfrm>
            <a:off x="3940475" y="1552850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2" name="Google Shape;512;p68"/>
          <p:cNvSpPr txBox="1"/>
          <p:nvPr>
            <p:ph idx="6" type="body"/>
          </p:nvPr>
        </p:nvSpPr>
        <p:spPr>
          <a:xfrm>
            <a:off x="3940475" y="24142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3" name="Google Shape;513;p68"/>
          <p:cNvSpPr txBox="1"/>
          <p:nvPr>
            <p:ph idx="7" type="body"/>
          </p:nvPr>
        </p:nvSpPr>
        <p:spPr>
          <a:xfrm>
            <a:off x="3940475" y="32756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4" name="Google Shape;514;p68"/>
          <p:cNvSpPr txBox="1"/>
          <p:nvPr>
            <p:ph idx="8" type="body"/>
          </p:nvPr>
        </p:nvSpPr>
        <p:spPr>
          <a:xfrm>
            <a:off x="3940475" y="4137013"/>
            <a:ext cx="49737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5" name="Google Shape;515;p68"/>
          <p:cNvSpPr txBox="1"/>
          <p:nvPr>
            <p:ph idx="9" type="subTitle"/>
          </p:nvPr>
        </p:nvSpPr>
        <p:spPr>
          <a:xfrm>
            <a:off x="3205625" y="15528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6" name="Google Shape;516;p68"/>
          <p:cNvSpPr txBox="1"/>
          <p:nvPr>
            <p:ph idx="13" type="subTitle"/>
          </p:nvPr>
        </p:nvSpPr>
        <p:spPr>
          <a:xfrm>
            <a:off x="3205625" y="2414292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7" name="Google Shape;517;p68"/>
          <p:cNvSpPr txBox="1"/>
          <p:nvPr>
            <p:ph idx="14" type="subTitle"/>
          </p:nvPr>
        </p:nvSpPr>
        <p:spPr>
          <a:xfrm>
            <a:off x="3205625" y="3275721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8" name="Google Shape;518;p68"/>
          <p:cNvSpPr txBox="1"/>
          <p:nvPr>
            <p:ph idx="15" type="subTitle"/>
          </p:nvPr>
        </p:nvSpPr>
        <p:spPr>
          <a:xfrm>
            <a:off x="3205625" y="4137150"/>
            <a:ext cx="7146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rimson Pro Medium"/>
              <a:buNone/>
              <a:defRPr sz="1800">
                <a:solidFill>
                  <a:schemeClr val="dk2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19" name="Google Shape;51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Takeaway">
  <p:cSld name="CUSTOM_9"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522" name="Google Shape;522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hannel Activation">
  <p:cSld name="CUSTOM_9_1"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0"/>
          <p:cNvGrpSpPr/>
          <p:nvPr/>
        </p:nvGrpSpPr>
        <p:grpSpPr>
          <a:xfrm>
            <a:off x="4637287" y="1494264"/>
            <a:ext cx="4163582" cy="3311923"/>
            <a:chOff x="376350" y="1494264"/>
            <a:chExt cx="6291300" cy="3311923"/>
          </a:xfrm>
        </p:grpSpPr>
        <p:cxnSp>
          <p:nvCxnSpPr>
            <p:cNvPr id="525" name="Google Shape;525;p70"/>
            <p:cNvCxnSpPr/>
            <p:nvPr/>
          </p:nvCxnSpPr>
          <p:spPr>
            <a:xfrm>
              <a:off x="376350" y="1494264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70"/>
            <p:cNvCxnSpPr/>
            <p:nvPr/>
          </p:nvCxnSpPr>
          <p:spPr>
            <a:xfrm>
              <a:off x="376350" y="23178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70"/>
            <p:cNvCxnSpPr/>
            <p:nvPr/>
          </p:nvCxnSpPr>
          <p:spPr>
            <a:xfrm>
              <a:off x="376350" y="315022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70"/>
            <p:cNvCxnSpPr/>
            <p:nvPr/>
          </p:nvCxnSpPr>
          <p:spPr>
            <a:xfrm>
              <a:off x="376350" y="3982575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70"/>
            <p:cNvCxnSpPr/>
            <p:nvPr/>
          </p:nvCxnSpPr>
          <p:spPr>
            <a:xfrm>
              <a:off x="376350" y="4806186"/>
              <a:ext cx="6291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0" name="Google Shape;530;p70"/>
          <p:cNvSpPr/>
          <p:nvPr/>
        </p:nvSpPr>
        <p:spPr>
          <a:xfrm rot="10800000">
            <a:off x="342900" y="1485525"/>
            <a:ext cx="6358200" cy="3329400"/>
          </a:xfrm>
          <a:prstGeom prst="trapezoid">
            <a:avLst>
              <a:gd fmla="val 5774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31" name="Google Shape;531;p70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grpSp>
        <p:nvGrpSpPr>
          <p:cNvPr id="532" name="Google Shape;532;p70"/>
          <p:cNvGrpSpPr/>
          <p:nvPr/>
        </p:nvGrpSpPr>
        <p:grpSpPr>
          <a:xfrm>
            <a:off x="342887" y="2317875"/>
            <a:ext cx="5878660" cy="1664700"/>
            <a:chOff x="376350" y="2317875"/>
            <a:chExt cx="5817000" cy="1664700"/>
          </a:xfrm>
        </p:grpSpPr>
        <p:cxnSp>
          <p:nvCxnSpPr>
            <p:cNvPr id="533" name="Google Shape;533;p70"/>
            <p:cNvCxnSpPr/>
            <p:nvPr/>
          </p:nvCxnSpPr>
          <p:spPr>
            <a:xfrm>
              <a:off x="376350" y="2317875"/>
              <a:ext cx="58170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4" name="Google Shape;534;p70"/>
            <p:cNvCxnSpPr>
              <a:endCxn id="530" idx="1"/>
            </p:cNvCxnSpPr>
            <p:nvPr/>
          </p:nvCxnSpPr>
          <p:spPr>
            <a:xfrm>
              <a:off x="376374" y="3150225"/>
              <a:ext cx="53403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5" name="Google Shape;535;p70"/>
            <p:cNvCxnSpPr/>
            <p:nvPr/>
          </p:nvCxnSpPr>
          <p:spPr>
            <a:xfrm>
              <a:off x="376350" y="3982575"/>
              <a:ext cx="4865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6" name="Google Shape;536;p70"/>
          <p:cNvSpPr txBox="1"/>
          <p:nvPr>
            <p:ph idx="1" type="subTitle"/>
          </p:nvPr>
        </p:nvSpPr>
        <p:spPr>
          <a:xfrm>
            <a:off x="2630850" y="150300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37" name="Google Shape;537;p70"/>
          <p:cNvSpPr txBox="1"/>
          <p:nvPr>
            <p:ph idx="2" type="subTitle"/>
          </p:nvPr>
        </p:nvSpPr>
        <p:spPr>
          <a:xfrm>
            <a:off x="2630850" y="2359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38" name="Google Shape;538;p70"/>
          <p:cNvSpPr txBox="1"/>
          <p:nvPr>
            <p:ph idx="3" type="subTitle"/>
          </p:nvPr>
        </p:nvSpPr>
        <p:spPr>
          <a:xfrm>
            <a:off x="2630850" y="3142377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39" name="Google Shape;539;p70"/>
          <p:cNvSpPr txBox="1"/>
          <p:nvPr>
            <p:ph idx="4" type="subTitle"/>
          </p:nvPr>
        </p:nvSpPr>
        <p:spPr>
          <a:xfrm>
            <a:off x="2630850" y="3998752"/>
            <a:ext cx="1782300" cy="7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rimson Pro Medium"/>
              <a:buNone/>
              <a:defRPr sz="1800">
                <a:solidFill>
                  <a:schemeClr val="lt1"/>
                </a:solidFill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5" type="title"/>
          </p:nvPr>
        </p:nvSpPr>
        <p:spPr>
          <a:xfrm>
            <a:off x="6658275" y="1539825"/>
            <a:ext cx="2142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1" name="Google Shape;541;p70"/>
          <p:cNvSpPr txBox="1"/>
          <p:nvPr>
            <p:ph idx="6" type="title"/>
          </p:nvPr>
        </p:nvSpPr>
        <p:spPr>
          <a:xfrm>
            <a:off x="6156125" y="2372675"/>
            <a:ext cx="2644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2" name="Google Shape;542;p70"/>
          <p:cNvSpPr txBox="1"/>
          <p:nvPr>
            <p:ph idx="7" type="title"/>
          </p:nvPr>
        </p:nvSpPr>
        <p:spPr>
          <a:xfrm>
            <a:off x="5724800" y="3197675"/>
            <a:ext cx="30759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70"/>
          <p:cNvSpPr txBox="1"/>
          <p:nvPr>
            <p:ph idx="8" type="title"/>
          </p:nvPr>
        </p:nvSpPr>
        <p:spPr>
          <a:xfrm>
            <a:off x="5229250" y="4051250"/>
            <a:ext cx="3571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4" name="Google Shape;54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TITLE_AND_DESCRIPTION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71"/>
          <p:cNvSpPr txBox="1"/>
          <p:nvPr>
            <p:ph type="title"/>
          </p:nvPr>
        </p:nvSpPr>
        <p:spPr>
          <a:xfrm>
            <a:off x="4634650" y="0"/>
            <a:ext cx="4280700" cy="19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48" name="Google Shape;548;p71"/>
          <p:cNvSpPr txBox="1"/>
          <p:nvPr>
            <p:ph idx="3" type="title"/>
          </p:nvPr>
        </p:nvSpPr>
        <p:spPr>
          <a:xfrm>
            <a:off x="0" y="3677475"/>
            <a:ext cx="24912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49" name="Google Shape;54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hoto">
  <p:cSld name="CAPTION_ONLY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2" name="Google Shape;552;p72"/>
          <p:cNvSpPr txBox="1"/>
          <p:nvPr>
            <p:ph idx="1" type="subTitle"/>
          </p:nvPr>
        </p:nvSpPr>
        <p:spPr>
          <a:xfrm>
            <a:off x="6079775" y="3835075"/>
            <a:ext cx="2835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Crimson Pro"/>
              <a:buNone/>
              <a:defRPr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553" name="Google Shape;553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2">
  <p:cSld name="BIG_NUMBER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56" name="Google Shape;556;p73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57" name="Google Shape;557;p73"/>
          <p:cNvSpPr txBox="1"/>
          <p:nvPr>
            <p:ph idx="1" type="body"/>
          </p:nvPr>
        </p:nvSpPr>
        <p:spPr>
          <a:xfrm>
            <a:off x="534915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58" name="Google Shape;558;p73"/>
          <p:cNvSpPr txBox="1"/>
          <p:nvPr>
            <p:ph idx="3" type="subTitle"/>
          </p:nvPr>
        </p:nvSpPr>
        <p:spPr>
          <a:xfrm>
            <a:off x="235575" y="3861200"/>
            <a:ext cx="28575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559" name="Google Shape;55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lide 3">
  <p:cSld name="CUSTOM_4">
    <p:bg>
      <p:bgPr>
        <a:solidFill>
          <a:schemeClr val="lt2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62" name="Google Shape;562;p74"/>
          <p:cNvSpPr txBox="1"/>
          <p:nvPr>
            <p:ph type="title"/>
          </p:nvPr>
        </p:nvSpPr>
        <p:spPr>
          <a:xfrm>
            <a:off x="230900" y="457200"/>
            <a:ext cx="6427500" cy="15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/>
            </a:lvl9pPr>
          </a:lstStyle>
          <a:p/>
        </p:txBody>
      </p:sp>
      <p:sp>
        <p:nvSpPr>
          <p:cNvPr id="563" name="Google Shape;563;p74"/>
          <p:cNvSpPr txBox="1"/>
          <p:nvPr>
            <p:ph idx="1" type="body"/>
          </p:nvPr>
        </p:nvSpPr>
        <p:spPr>
          <a:xfrm>
            <a:off x="230900" y="2957175"/>
            <a:ext cx="3452100" cy="19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idx="3" type="subTitle"/>
          </p:nvPr>
        </p:nvSpPr>
        <p:spPr>
          <a:xfrm>
            <a:off x="6063950" y="3083100"/>
            <a:ext cx="2857500" cy="18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65" name="Google Shape;56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Snapshot">
  <p:cSld name="CUSTOM_17"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568" name="Google Shape;568;p75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cxnSp>
        <p:nvCxnSpPr>
          <p:cNvPr id="569" name="Google Shape;569;p75"/>
          <p:cNvCxnSpPr/>
          <p:nvPr/>
        </p:nvCxnSpPr>
        <p:spPr>
          <a:xfrm>
            <a:off x="228593" y="2547947"/>
            <a:ext cx="413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75"/>
          <p:cNvCxnSpPr/>
          <p:nvPr/>
        </p:nvCxnSpPr>
        <p:spPr>
          <a:xfrm>
            <a:off x="228593" y="3141710"/>
            <a:ext cx="4130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4787401" y="3156573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>
            <a:off x="4787401" y="4383431"/>
            <a:ext cx="4128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75"/>
          <p:cNvCxnSpPr/>
          <p:nvPr/>
        </p:nvCxnSpPr>
        <p:spPr>
          <a:xfrm>
            <a:off x="4787401" y="2541925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75"/>
          <p:cNvCxnSpPr/>
          <p:nvPr/>
        </p:nvCxnSpPr>
        <p:spPr>
          <a:xfrm>
            <a:off x="4787401" y="3789668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75"/>
          <p:cNvCxnSpPr/>
          <p:nvPr/>
        </p:nvCxnSpPr>
        <p:spPr>
          <a:xfrm>
            <a:off x="4787387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75"/>
          <p:cNvCxnSpPr/>
          <p:nvPr/>
        </p:nvCxnSpPr>
        <p:spPr>
          <a:xfrm>
            <a:off x="229798" y="1954430"/>
            <a:ext cx="4128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75"/>
          <p:cNvSpPr txBox="1"/>
          <p:nvPr>
            <p:ph idx="1" type="subTitle"/>
          </p:nvPr>
        </p:nvSpPr>
        <p:spPr>
          <a:xfrm>
            <a:off x="2286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8" name="Google Shape;578;p75"/>
          <p:cNvSpPr txBox="1"/>
          <p:nvPr>
            <p:ph idx="3" type="subTitle"/>
          </p:nvPr>
        </p:nvSpPr>
        <p:spPr>
          <a:xfrm>
            <a:off x="4787400" y="1384300"/>
            <a:ext cx="3060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79" name="Google Shape;579;p75"/>
          <p:cNvSpPr txBox="1"/>
          <p:nvPr>
            <p:ph idx="4" type="subTitle"/>
          </p:nvPr>
        </p:nvSpPr>
        <p:spPr>
          <a:xfrm>
            <a:off x="228600" y="1971750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0" name="Google Shape;580;p75"/>
          <p:cNvSpPr txBox="1"/>
          <p:nvPr>
            <p:ph idx="5" type="subTitle"/>
          </p:nvPr>
        </p:nvSpPr>
        <p:spPr>
          <a:xfrm>
            <a:off x="236041" y="256537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1" name="Google Shape;581;p75"/>
          <p:cNvSpPr txBox="1"/>
          <p:nvPr>
            <p:ph idx="6" type="title"/>
          </p:nvPr>
        </p:nvSpPr>
        <p:spPr>
          <a:xfrm>
            <a:off x="2438400" y="1981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82" name="Google Shape;582;p75"/>
          <p:cNvSpPr txBox="1"/>
          <p:nvPr>
            <p:ph idx="7" type="title"/>
          </p:nvPr>
        </p:nvSpPr>
        <p:spPr>
          <a:xfrm>
            <a:off x="2438400" y="256537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83" name="Google Shape;583;p75"/>
          <p:cNvSpPr txBox="1"/>
          <p:nvPr>
            <p:ph idx="8" type="subTitle"/>
          </p:nvPr>
        </p:nvSpPr>
        <p:spPr>
          <a:xfrm>
            <a:off x="243403" y="3159125"/>
            <a:ext cx="15981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584" name="Google Shape;584;p75"/>
          <p:cNvSpPr txBox="1"/>
          <p:nvPr>
            <p:ph idx="9" type="title"/>
          </p:nvPr>
        </p:nvSpPr>
        <p:spPr>
          <a:xfrm>
            <a:off x="2445532" y="3159125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85" name="Google Shape;585;p75"/>
          <p:cNvSpPr txBox="1"/>
          <p:nvPr>
            <p:ph idx="13" type="subTitle"/>
          </p:nvPr>
        </p:nvSpPr>
        <p:spPr>
          <a:xfrm>
            <a:off x="4781550" y="195840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6" name="Google Shape;586;p75"/>
          <p:cNvSpPr txBox="1"/>
          <p:nvPr>
            <p:ph idx="14" type="title"/>
          </p:nvPr>
        </p:nvSpPr>
        <p:spPr>
          <a:xfrm>
            <a:off x="6991350" y="196783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87" name="Google Shape;587;p75"/>
          <p:cNvSpPr txBox="1"/>
          <p:nvPr>
            <p:ph idx="15" type="subTitle"/>
          </p:nvPr>
        </p:nvSpPr>
        <p:spPr>
          <a:xfrm>
            <a:off x="4781550" y="2552763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8" name="Google Shape;588;p75"/>
          <p:cNvSpPr txBox="1"/>
          <p:nvPr>
            <p:ph idx="16" type="title"/>
          </p:nvPr>
        </p:nvSpPr>
        <p:spPr>
          <a:xfrm>
            <a:off x="6991350" y="2562200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89" name="Google Shape;589;p75"/>
          <p:cNvSpPr txBox="1"/>
          <p:nvPr>
            <p:ph idx="17" type="subTitle"/>
          </p:nvPr>
        </p:nvSpPr>
        <p:spPr>
          <a:xfrm>
            <a:off x="4781550" y="3188950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0" name="Google Shape;590;p75"/>
          <p:cNvSpPr txBox="1"/>
          <p:nvPr>
            <p:ph idx="18" type="title"/>
          </p:nvPr>
        </p:nvSpPr>
        <p:spPr>
          <a:xfrm>
            <a:off x="6991350" y="3198388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91" name="Google Shape;591;p75"/>
          <p:cNvSpPr txBox="1"/>
          <p:nvPr>
            <p:ph idx="19" type="subTitle"/>
          </p:nvPr>
        </p:nvSpPr>
        <p:spPr>
          <a:xfrm>
            <a:off x="4781550" y="38023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2" name="Google Shape;592;p75"/>
          <p:cNvSpPr txBox="1"/>
          <p:nvPr>
            <p:ph idx="20" type="title"/>
          </p:nvPr>
        </p:nvSpPr>
        <p:spPr>
          <a:xfrm>
            <a:off x="6991350" y="38118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93" name="Google Shape;593;p75"/>
          <p:cNvSpPr txBox="1"/>
          <p:nvPr>
            <p:ph idx="21" type="subTitle"/>
          </p:nvPr>
        </p:nvSpPr>
        <p:spPr>
          <a:xfrm>
            <a:off x="4781550" y="4405575"/>
            <a:ext cx="18768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Crimson Pro"/>
              <a:buNone/>
              <a:defRPr b="1" sz="1600"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594" name="Google Shape;594;p75"/>
          <p:cNvSpPr txBox="1"/>
          <p:nvPr>
            <p:ph idx="22" type="title"/>
          </p:nvPr>
        </p:nvSpPr>
        <p:spPr>
          <a:xfrm>
            <a:off x="6991350" y="4415013"/>
            <a:ext cx="19299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95" name="Google Shape;59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s" type="blank">
  <p:cSld name="BLANK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7" name="Google Shape;597;p76"/>
          <p:cNvCxnSpPr/>
          <p:nvPr/>
        </p:nvCxnSpPr>
        <p:spPr>
          <a:xfrm>
            <a:off x="230900" y="1913425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76"/>
          <p:cNvCxnSpPr/>
          <p:nvPr/>
        </p:nvCxnSpPr>
        <p:spPr>
          <a:xfrm>
            <a:off x="230900" y="2646088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76"/>
          <p:cNvCxnSpPr/>
          <p:nvPr/>
        </p:nvCxnSpPr>
        <p:spPr>
          <a:xfrm>
            <a:off x="230900" y="3378750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76"/>
          <p:cNvCxnSpPr/>
          <p:nvPr/>
        </p:nvCxnSpPr>
        <p:spPr>
          <a:xfrm>
            <a:off x="230900" y="4111413"/>
            <a:ext cx="868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76"/>
          <p:cNvCxnSpPr/>
          <p:nvPr/>
        </p:nvCxnSpPr>
        <p:spPr>
          <a:xfrm>
            <a:off x="230900" y="4844075"/>
            <a:ext cx="8684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76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603" name="Google Shape;603;p76"/>
          <p:cNvSpPr txBox="1"/>
          <p:nvPr>
            <p:ph idx="2" type="title"/>
          </p:nvPr>
        </p:nvSpPr>
        <p:spPr>
          <a:xfrm>
            <a:off x="4514725" y="457200"/>
            <a:ext cx="44007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604" name="Google Shape;604;p76"/>
          <p:cNvSpPr txBox="1"/>
          <p:nvPr>
            <p:ph idx="1" type="subTitle"/>
          </p:nvPr>
        </p:nvSpPr>
        <p:spPr>
          <a:xfrm>
            <a:off x="230900" y="41115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05" name="Google Shape;605;p76"/>
          <p:cNvSpPr txBox="1"/>
          <p:nvPr>
            <p:ph idx="3" type="subTitle"/>
          </p:nvPr>
        </p:nvSpPr>
        <p:spPr>
          <a:xfrm>
            <a:off x="2532658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06" name="Google Shape;606;p76"/>
          <p:cNvSpPr txBox="1"/>
          <p:nvPr>
            <p:ph idx="4" type="subTitle"/>
          </p:nvPr>
        </p:nvSpPr>
        <p:spPr>
          <a:xfrm>
            <a:off x="7138846" y="41115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07" name="Google Shape;607;p76"/>
          <p:cNvSpPr txBox="1"/>
          <p:nvPr>
            <p:ph idx="5" type="subTitle"/>
          </p:nvPr>
        </p:nvSpPr>
        <p:spPr>
          <a:xfrm>
            <a:off x="4834417" y="41115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08" name="Google Shape;608;p76"/>
          <p:cNvSpPr txBox="1"/>
          <p:nvPr>
            <p:ph idx="6" type="subTitle"/>
          </p:nvPr>
        </p:nvSpPr>
        <p:spPr>
          <a:xfrm>
            <a:off x="228225" y="337877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09" name="Google Shape;609;p76"/>
          <p:cNvSpPr txBox="1"/>
          <p:nvPr>
            <p:ph idx="7" type="subTitle"/>
          </p:nvPr>
        </p:nvSpPr>
        <p:spPr>
          <a:xfrm>
            <a:off x="2529983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0" name="Google Shape;610;p76"/>
          <p:cNvSpPr txBox="1"/>
          <p:nvPr>
            <p:ph idx="8" type="subTitle"/>
          </p:nvPr>
        </p:nvSpPr>
        <p:spPr>
          <a:xfrm>
            <a:off x="7136175" y="337875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1" name="Google Shape;611;p76"/>
          <p:cNvSpPr txBox="1"/>
          <p:nvPr>
            <p:ph idx="9" type="subTitle"/>
          </p:nvPr>
        </p:nvSpPr>
        <p:spPr>
          <a:xfrm>
            <a:off x="4831742" y="337875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2" name="Google Shape;612;p76"/>
          <p:cNvSpPr txBox="1"/>
          <p:nvPr>
            <p:ph idx="13" type="subTitle"/>
          </p:nvPr>
        </p:nvSpPr>
        <p:spPr>
          <a:xfrm>
            <a:off x="228225" y="2646123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3" name="Google Shape;613;p76"/>
          <p:cNvSpPr txBox="1"/>
          <p:nvPr>
            <p:ph idx="14" type="subTitle"/>
          </p:nvPr>
        </p:nvSpPr>
        <p:spPr>
          <a:xfrm>
            <a:off x="2529983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4" name="Google Shape;614;p76"/>
          <p:cNvSpPr txBox="1"/>
          <p:nvPr>
            <p:ph idx="15" type="subTitle"/>
          </p:nvPr>
        </p:nvSpPr>
        <p:spPr>
          <a:xfrm>
            <a:off x="7136175" y="2646100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5" name="Google Shape;615;p76"/>
          <p:cNvSpPr txBox="1"/>
          <p:nvPr>
            <p:ph idx="16" type="subTitle"/>
          </p:nvPr>
        </p:nvSpPr>
        <p:spPr>
          <a:xfrm>
            <a:off x="4831742" y="2646100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6" name="Google Shape;616;p76"/>
          <p:cNvSpPr txBox="1"/>
          <p:nvPr>
            <p:ph idx="17" type="subTitle"/>
          </p:nvPr>
        </p:nvSpPr>
        <p:spPr>
          <a:xfrm>
            <a:off x="228225" y="1913448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7" name="Google Shape;617;p76"/>
          <p:cNvSpPr txBox="1"/>
          <p:nvPr>
            <p:ph idx="18" type="subTitle"/>
          </p:nvPr>
        </p:nvSpPr>
        <p:spPr>
          <a:xfrm>
            <a:off x="2529983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8" name="Google Shape;618;p76"/>
          <p:cNvSpPr txBox="1"/>
          <p:nvPr>
            <p:ph idx="19" type="subTitle"/>
          </p:nvPr>
        </p:nvSpPr>
        <p:spPr>
          <a:xfrm>
            <a:off x="7136175" y="1913425"/>
            <a:ext cx="17796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19" name="Google Shape;619;p76"/>
          <p:cNvSpPr txBox="1"/>
          <p:nvPr>
            <p:ph idx="20" type="subTitle"/>
          </p:nvPr>
        </p:nvSpPr>
        <p:spPr>
          <a:xfrm>
            <a:off x="4831742" y="1913425"/>
            <a:ext cx="1782300" cy="73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rimson Pro Medium"/>
              <a:buNone/>
              <a:defRPr sz="16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20" name="Google Shape;620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5">
    <p:bg>
      <p:bgPr>
        <a:solidFill>
          <a:schemeClr val="lt1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77"/>
          <p:cNvCxnSpPr/>
          <p:nvPr/>
        </p:nvCxnSpPr>
        <p:spPr>
          <a:xfrm>
            <a:off x="2309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77"/>
          <p:cNvCxnSpPr/>
          <p:nvPr/>
        </p:nvCxnSpPr>
        <p:spPr>
          <a:xfrm>
            <a:off x="2309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77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77"/>
          <p:cNvCxnSpPr/>
          <p:nvPr/>
        </p:nvCxnSpPr>
        <p:spPr>
          <a:xfrm>
            <a:off x="2309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77"/>
          <p:cNvCxnSpPr/>
          <p:nvPr/>
        </p:nvCxnSpPr>
        <p:spPr>
          <a:xfrm>
            <a:off x="4637300" y="244657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p77"/>
          <p:cNvCxnSpPr/>
          <p:nvPr/>
        </p:nvCxnSpPr>
        <p:spPr>
          <a:xfrm>
            <a:off x="4637300" y="3234225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77"/>
          <p:cNvCxnSpPr/>
          <p:nvPr/>
        </p:nvCxnSpPr>
        <p:spPr>
          <a:xfrm>
            <a:off x="4637300" y="4021850"/>
            <a:ext cx="4283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77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30" name="Google Shape;630;p77"/>
          <p:cNvSpPr txBox="1"/>
          <p:nvPr>
            <p:ph idx="1" type="subTitle"/>
          </p:nvPr>
        </p:nvSpPr>
        <p:spPr>
          <a:xfrm>
            <a:off x="239450" y="2568800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1" name="Google Shape;631;p77"/>
          <p:cNvSpPr txBox="1"/>
          <p:nvPr>
            <p:ph idx="2" type="subTitle"/>
          </p:nvPr>
        </p:nvSpPr>
        <p:spPr>
          <a:xfrm>
            <a:off x="239450" y="2825198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2" name="Google Shape;632;p77"/>
          <p:cNvSpPr txBox="1"/>
          <p:nvPr>
            <p:ph idx="3" type="subTitle"/>
          </p:nvPr>
        </p:nvSpPr>
        <p:spPr>
          <a:xfrm>
            <a:off x="228600" y="3356450"/>
            <a:ext cx="42945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3" name="Google Shape;633;p77"/>
          <p:cNvSpPr txBox="1"/>
          <p:nvPr>
            <p:ph idx="4" type="subTitle"/>
          </p:nvPr>
        </p:nvSpPr>
        <p:spPr>
          <a:xfrm>
            <a:off x="228600" y="3612828"/>
            <a:ext cx="42945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4" name="Google Shape;634;p77"/>
          <p:cNvSpPr txBox="1"/>
          <p:nvPr>
            <p:ph idx="5" type="subTitle"/>
          </p:nvPr>
        </p:nvSpPr>
        <p:spPr>
          <a:xfrm>
            <a:off x="228600" y="4199325"/>
            <a:ext cx="4283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5" name="Google Shape;635;p77"/>
          <p:cNvSpPr txBox="1"/>
          <p:nvPr>
            <p:ph idx="6" type="subTitle"/>
          </p:nvPr>
        </p:nvSpPr>
        <p:spPr>
          <a:xfrm>
            <a:off x="228600" y="4455723"/>
            <a:ext cx="4283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6" name="Google Shape;636;p77"/>
          <p:cNvSpPr txBox="1"/>
          <p:nvPr>
            <p:ph idx="7" type="subTitle"/>
          </p:nvPr>
        </p:nvSpPr>
        <p:spPr>
          <a:xfrm>
            <a:off x="4637606" y="256880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7" name="Google Shape;637;p77"/>
          <p:cNvSpPr txBox="1"/>
          <p:nvPr>
            <p:ph idx="8" type="subTitle"/>
          </p:nvPr>
        </p:nvSpPr>
        <p:spPr>
          <a:xfrm>
            <a:off x="4637606" y="282519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38" name="Google Shape;638;p77"/>
          <p:cNvSpPr txBox="1"/>
          <p:nvPr>
            <p:ph idx="9" type="subTitle"/>
          </p:nvPr>
        </p:nvSpPr>
        <p:spPr>
          <a:xfrm>
            <a:off x="4634650" y="3356440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9" name="Google Shape;639;p77"/>
          <p:cNvSpPr txBox="1"/>
          <p:nvPr>
            <p:ph idx="13" type="subTitle"/>
          </p:nvPr>
        </p:nvSpPr>
        <p:spPr>
          <a:xfrm>
            <a:off x="4634650" y="3612833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40" name="Google Shape;640;p77"/>
          <p:cNvSpPr txBox="1"/>
          <p:nvPr>
            <p:ph idx="14" type="subTitle"/>
          </p:nvPr>
        </p:nvSpPr>
        <p:spPr>
          <a:xfrm>
            <a:off x="4634650" y="4199331"/>
            <a:ext cx="4280700" cy="3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1" name="Google Shape;641;p77"/>
          <p:cNvSpPr txBox="1"/>
          <p:nvPr>
            <p:ph idx="15" type="subTitle"/>
          </p:nvPr>
        </p:nvSpPr>
        <p:spPr>
          <a:xfrm>
            <a:off x="4634650" y="4455724"/>
            <a:ext cx="42807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Space Grotesk"/>
              <a:buNone/>
              <a:defRPr b="1" sz="12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42" name="Google Shape;642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3" name="Google Shape;643;p77"/>
          <p:cNvGrpSpPr/>
          <p:nvPr/>
        </p:nvGrpSpPr>
        <p:grpSpPr>
          <a:xfrm>
            <a:off x="227875" y="223475"/>
            <a:ext cx="1214500" cy="170400"/>
            <a:chOff x="304025" y="203375"/>
            <a:chExt cx="1214500" cy="170400"/>
          </a:xfrm>
        </p:grpSpPr>
        <p:sp>
          <p:nvSpPr>
            <p:cNvPr id="644" name="Google Shape;644;p77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645" name="Google Shape;645;p77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646" name="Google Shape;646;p7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7" name="Google Shape;647;p77"/>
          <p:cNvGrpSpPr/>
          <p:nvPr/>
        </p:nvGrpSpPr>
        <p:grpSpPr>
          <a:xfrm>
            <a:off x="227875" y="223475"/>
            <a:ext cx="1214400" cy="170400"/>
            <a:chOff x="304025" y="203375"/>
            <a:chExt cx="1214400" cy="170400"/>
          </a:xfrm>
        </p:grpSpPr>
        <p:sp>
          <p:nvSpPr>
            <p:cNvPr id="648" name="Google Shape;648;p77"/>
            <p:cNvSpPr/>
            <p:nvPr/>
          </p:nvSpPr>
          <p:spPr>
            <a:xfrm>
              <a:off x="304025" y="203650"/>
              <a:ext cx="1214400" cy="169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649" name="Google Shape;649;p77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50" name="Google Shape;650;p77"/>
          <p:cNvSpPr txBox="1"/>
          <p:nvPr>
            <p:ph idx="16" type="subTitle"/>
          </p:nvPr>
        </p:nvSpPr>
        <p:spPr>
          <a:xfrm>
            <a:off x="227875" y="223475"/>
            <a:ext cx="883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Space Grotesk"/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51" name="Google Shape;651;p77"/>
          <p:cNvSpPr txBox="1"/>
          <p:nvPr>
            <p:ph idx="17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8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&amp; Answers">
  <p:cSld name="CUSTOM_18"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3" name="Google Shape;653;p78"/>
          <p:cNvCxnSpPr/>
          <p:nvPr/>
        </p:nvCxnSpPr>
        <p:spPr>
          <a:xfrm>
            <a:off x="230900" y="3460000"/>
            <a:ext cx="86904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78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78"/>
          <p:cNvSpPr txBox="1"/>
          <p:nvPr>
            <p:ph type="title"/>
          </p:nvPr>
        </p:nvSpPr>
        <p:spPr>
          <a:xfrm>
            <a:off x="230900" y="457200"/>
            <a:ext cx="42807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78"/>
          <p:cNvSpPr txBox="1"/>
          <p:nvPr>
            <p:ph idx="1" type="subTitle"/>
          </p:nvPr>
        </p:nvSpPr>
        <p:spPr>
          <a:xfrm>
            <a:off x="1062075" y="2551350"/>
            <a:ext cx="7853100" cy="7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7" name="Google Shape;657;p78"/>
          <p:cNvSpPr txBox="1"/>
          <p:nvPr>
            <p:ph idx="2" type="subTitle"/>
          </p:nvPr>
        </p:nvSpPr>
        <p:spPr>
          <a:xfrm>
            <a:off x="1062075" y="3891925"/>
            <a:ext cx="7853100" cy="8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Space Grotesk"/>
              <a:buNone/>
              <a:defRPr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58" name="Google Shape;65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ummaries">
  <p:cSld name="CUSTOM">
    <p:bg>
      <p:bgPr>
        <a:solidFill>
          <a:schemeClr val="lt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0" name="Google Shape;660;p79"/>
          <p:cNvGraphicFramePr/>
          <p:nvPr/>
        </p:nvGraphicFramePr>
        <p:xfrm>
          <a:off x="226300" y="306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1" name="Google Shape;661;p79"/>
          <p:cNvGraphicFramePr/>
          <p:nvPr/>
        </p:nvGraphicFramePr>
        <p:xfrm>
          <a:off x="226300" y="374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2" name="Google Shape;662;p79"/>
          <p:cNvGraphicFramePr/>
          <p:nvPr/>
        </p:nvGraphicFramePr>
        <p:xfrm>
          <a:off x="226300" y="442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3" name="Google Shape;663;p79"/>
          <p:cNvGraphicFramePr/>
          <p:nvPr/>
        </p:nvGraphicFramePr>
        <p:xfrm>
          <a:off x="226313" y="23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4" name="Google Shape;664;p79"/>
          <p:cNvGraphicFramePr/>
          <p:nvPr/>
        </p:nvGraphicFramePr>
        <p:xfrm>
          <a:off x="226288" y="171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49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65" name="Google Shape;665;p79"/>
          <p:cNvSpPr txBox="1"/>
          <p:nvPr>
            <p:ph idx="1" type="subTitle"/>
          </p:nvPr>
        </p:nvSpPr>
        <p:spPr>
          <a:xfrm>
            <a:off x="228600" y="17153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66" name="Google Shape;666;p79"/>
          <p:cNvSpPr txBox="1"/>
          <p:nvPr>
            <p:ph type="title"/>
          </p:nvPr>
        </p:nvSpPr>
        <p:spPr>
          <a:xfrm>
            <a:off x="3921508" y="17153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67" name="Google Shape;667;p79"/>
          <p:cNvSpPr txBox="1"/>
          <p:nvPr>
            <p:ph idx="2" type="subTitle"/>
          </p:nvPr>
        </p:nvSpPr>
        <p:spPr>
          <a:xfrm>
            <a:off x="227388" y="23916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68" name="Google Shape;668;p79"/>
          <p:cNvSpPr txBox="1"/>
          <p:nvPr>
            <p:ph idx="3" type="title"/>
          </p:nvPr>
        </p:nvSpPr>
        <p:spPr>
          <a:xfrm>
            <a:off x="3920125" y="23916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69" name="Google Shape;669;p79"/>
          <p:cNvSpPr txBox="1"/>
          <p:nvPr>
            <p:ph idx="4" type="subTitle"/>
          </p:nvPr>
        </p:nvSpPr>
        <p:spPr>
          <a:xfrm>
            <a:off x="227388" y="306790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70" name="Google Shape;670;p79"/>
          <p:cNvSpPr txBox="1"/>
          <p:nvPr>
            <p:ph idx="5" type="title"/>
          </p:nvPr>
        </p:nvSpPr>
        <p:spPr>
          <a:xfrm>
            <a:off x="3920125" y="306790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71" name="Google Shape;671;p79"/>
          <p:cNvSpPr txBox="1"/>
          <p:nvPr>
            <p:ph idx="6" type="subTitle"/>
          </p:nvPr>
        </p:nvSpPr>
        <p:spPr>
          <a:xfrm>
            <a:off x="227388" y="3744225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72" name="Google Shape;672;p79"/>
          <p:cNvSpPr txBox="1"/>
          <p:nvPr>
            <p:ph idx="7" type="title"/>
          </p:nvPr>
        </p:nvSpPr>
        <p:spPr>
          <a:xfrm>
            <a:off x="3920125" y="3744225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73" name="Google Shape;673;p79"/>
          <p:cNvSpPr txBox="1"/>
          <p:nvPr>
            <p:ph idx="8" type="subTitle"/>
          </p:nvPr>
        </p:nvSpPr>
        <p:spPr>
          <a:xfrm>
            <a:off x="227413" y="4420450"/>
            <a:ext cx="17823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74" name="Google Shape;674;p79"/>
          <p:cNvSpPr txBox="1"/>
          <p:nvPr>
            <p:ph idx="9" type="title"/>
          </p:nvPr>
        </p:nvSpPr>
        <p:spPr>
          <a:xfrm>
            <a:off x="3920154" y="4420450"/>
            <a:ext cx="499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75" name="Google Shape;675;p79"/>
          <p:cNvSpPr txBox="1"/>
          <p:nvPr>
            <p:ph idx="13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676" name="Google Shape;67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ing campaign">
  <p:cSld name="CUSTOM_1">
    <p:bg>
      <p:bgPr>
        <a:solidFill>
          <a:schemeClr val="dk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0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9" name="Google Shape;679;p80"/>
          <p:cNvSpPr/>
          <p:nvPr/>
        </p:nvSpPr>
        <p:spPr>
          <a:xfrm>
            <a:off x="230900" y="2574574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0" name="Google Shape;680;p80"/>
          <p:cNvSpPr/>
          <p:nvPr/>
        </p:nvSpPr>
        <p:spPr>
          <a:xfrm>
            <a:off x="229800" y="3174585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1" name="Google Shape;681;p80"/>
          <p:cNvSpPr/>
          <p:nvPr/>
        </p:nvSpPr>
        <p:spPr>
          <a:xfrm>
            <a:off x="229800" y="3774596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2" name="Google Shape;682;p80"/>
          <p:cNvSpPr/>
          <p:nvPr/>
        </p:nvSpPr>
        <p:spPr>
          <a:xfrm>
            <a:off x="229800" y="4374607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83" name="Google Shape;683;p80"/>
          <p:cNvSpPr txBox="1"/>
          <p:nvPr>
            <p:ph idx="1" type="subTitle"/>
          </p:nvPr>
        </p:nvSpPr>
        <p:spPr>
          <a:xfrm>
            <a:off x="228600" y="2574574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84" name="Google Shape;684;p80"/>
          <p:cNvSpPr txBox="1"/>
          <p:nvPr>
            <p:ph idx="2" type="subTitle"/>
          </p:nvPr>
        </p:nvSpPr>
        <p:spPr>
          <a:xfrm>
            <a:off x="228600" y="317458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85" name="Google Shape;685;p80"/>
          <p:cNvSpPr txBox="1"/>
          <p:nvPr>
            <p:ph idx="3" type="subTitle"/>
          </p:nvPr>
        </p:nvSpPr>
        <p:spPr>
          <a:xfrm>
            <a:off x="228600" y="377459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86" name="Google Shape;686;p80"/>
          <p:cNvSpPr txBox="1"/>
          <p:nvPr>
            <p:ph idx="4" type="subTitle"/>
          </p:nvPr>
        </p:nvSpPr>
        <p:spPr>
          <a:xfrm>
            <a:off x="228600" y="4374598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87" name="Google Shape;687;p80"/>
          <p:cNvSpPr txBox="1"/>
          <p:nvPr>
            <p:ph idx="5" type="body"/>
          </p:nvPr>
        </p:nvSpPr>
        <p:spPr>
          <a:xfrm>
            <a:off x="4514725" y="257468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8" name="Google Shape;688;p80"/>
          <p:cNvSpPr txBox="1"/>
          <p:nvPr>
            <p:ph idx="6" type="body"/>
          </p:nvPr>
        </p:nvSpPr>
        <p:spPr>
          <a:xfrm>
            <a:off x="4514725" y="317464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9" name="Google Shape;689;p80"/>
          <p:cNvSpPr txBox="1"/>
          <p:nvPr>
            <p:ph idx="7" type="body"/>
          </p:nvPr>
        </p:nvSpPr>
        <p:spPr>
          <a:xfrm>
            <a:off x="4514725" y="377463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0" name="Google Shape;690;p80"/>
          <p:cNvSpPr txBox="1"/>
          <p:nvPr>
            <p:ph idx="8" type="body"/>
          </p:nvPr>
        </p:nvSpPr>
        <p:spPr>
          <a:xfrm>
            <a:off x="4514725" y="4374625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1" name="Google Shape;691;p80"/>
          <p:cNvSpPr/>
          <p:nvPr/>
        </p:nvSpPr>
        <p:spPr>
          <a:xfrm>
            <a:off x="232050" y="1374499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2" name="Google Shape;692;p80"/>
          <p:cNvSpPr/>
          <p:nvPr/>
        </p:nvSpPr>
        <p:spPr>
          <a:xfrm>
            <a:off x="230950" y="1974510"/>
            <a:ext cx="8684400" cy="54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3" name="Google Shape;693;p80"/>
          <p:cNvSpPr txBox="1"/>
          <p:nvPr>
            <p:ph idx="9" type="subTitle"/>
          </p:nvPr>
        </p:nvSpPr>
        <p:spPr>
          <a:xfrm>
            <a:off x="229750" y="1374499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94" name="Google Shape;694;p80"/>
          <p:cNvSpPr txBox="1"/>
          <p:nvPr>
            <p:ph idx="13" type="subTitle"/>
          </p:nvPr>
        </p:nvSpPr>
        <p:spPr>
          <a:xfrm>
            <a:off x="229750" y="1974513"/>
            <a:ext cx="17823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Crimson Pro Medium"/>
              <a:buNone/>
              <a:defRPr sz="1800">
                <a:latin typeface="Crimson Pro Medium"/>
                <a:ea typeface="Crimson Pro Medium"/>
                <a:cs typeface="Crimson Pro Medium"/>
                <a:sym typeface="Crimson Pro Medium"/>
              </a:defRPr>
            </a:lvl9pPr>
          </a:lstStyle>
          <a:p/>
        </p:txBody>
      </p:sp>
      <p:sp>
        <p:nvSpPr>
          <p:cNvPr id="695" name="Google Shape;695;p80"/>
          <p:cNvSpPr txBox="1"/>
          <p:nvPr>
            <p:ph idx="14" type="body"/>
          </p:nvPr>
        </p:nvSpPr>
        <p:spPr>
          <a:xfrm>
            <a:off x="4515742" y="1374600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6" name="Google Shape;696;p80"/>
          <p:cNvSpPr txBox="1"/>
          <p:nvPr>
            <p:ph idx="15" type="body"/>
          </p:nvPr>
        </p:nvSpPr>
        <p:spPr>
          <a:xfrm>
            <a:off x="4515742" y="1974564"/>
            <a:ext cx="43998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97" name="Google Shape;697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s">
  <p:cSld name="CUSTOM_14"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"/>
          <p:cNvSpPr txBox="1"/>
          <p:nvPr>
            <p:ph type="title"/>
          </p:nvPr>
        </p:nvSpPr>
        <p:spPr>
          <a:xfrm>
            <a:off x="230900" y="457200"/>
            <a:ext cx="57129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0" name="Google Shape;700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1" name="Google Shape;701;p81"/>
          <p:cNvGrpSpPr/>
          <p:nvPr/>
        </p:nvGrpSpPr>
        <p:grpSpPr>
          <a:xfrm>
            <a:off x="228600" y="223475"/>
            <a:ext cx="1214500" cy="170400"/>
            <a:chOff x="304025" y="203375"/>
            <a:chExt cx="1214500" cy="170400"/>
          </a:xfrm>
        </p:grpSpPr>
        <p:sp>
          <p:nvSpPr>
            <p:cNvPr id="702" name="Google Shape;702;p81"/>
            <p:cNvSpPr txBox="1"/>
            <p:nvPr/>
          </p:nvSpPr>
          <p:spPr>
            <a:xfrm>
              <a:off x="304025" y="203650"/>
              <a:ext cx="5787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Section</a:t>
              </a:r>
              <a:endParaRPr sz="800">
                <a:solidFill>
                  <a:schemeClr val="lt1"/>
                </a:solidFill>
              </a:endParaRPr>
            </a:p>
          </p:txBody>
        </p:sp>
        <p:sp>
          <p:nvSpPr>
            <p:cNvPr id="703" name="Google Shape;703;p81"/>
            <p:cNvSpPr txBox="1"/>
            <p:nvPr/>
          </p:nvSpPr>
          <p:spPr>
            <a:xfrm>
              <a:off x="1194225" y="203650"/>
              <a:ext cx="324300" cy="1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</a:rPr>
                <a:t>12</a:t>
              </a:r>
              <a:endParaRPr sz="800">
                <a:solidFill>
                  <a:schemeClr val="lt1"/>
                </a:solidFill>
              </a:endParaRPr>
            </a:p>
          </p:txBody>
        </p:sp>
        <p:cxnSp>
          <p:nvCxnSpPr>
            <p:cNvPr id="704" name="Google Shape;704;p81"/>
            <p:cNvCxnSpPr/>
            <p:nvPr/>
          </p:nvCxnSpPr>
          <p:spPr>
            <a:xfrm>
              <a:off x="1181225" y="203375"/>
              <a:ext cx="600" cy="170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5" name="Google Shape;705;p81"/>
          <p:cNvSpPr/>
          <p:nvPr/>
        </p:nvSpPr>
        <p:spPr>
          <a:xfrm>
            <a:off x="228600" y="223750"/>
            <a:ext cx="1214400" cy="1695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706" name="Google Shape;706;p81"/>
          <p:cNvCxnSpPr/>
          <p:nvPr/>
        </p:nvCxnSpPr>
        <p:spPr>
          <a:xfrm>
            <a:off x="1105800" y="223475"/>
            <a:ext cx="600" cy="17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81"/>
          <p:cNvSpPr txBox="1"/>
          <p:nvPr>
            <p:ph idx="1" type="subTitle"/>
          </p:nvPr>
        </p:nvSpPr>
        <p:spPr>
          <a:xfrm>
            <a:off x="228600" y="223475"/>
            <a:ext cx="8772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Space Grotesk"/>
              <a:buNone/>
              <a:defRPr sz="8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08" name="Google Shape;708;p81"/>
          <p:cNvSpPr txBox="1"/>
          <p:nvPr>
            <p:ph idx="2" type="sldNum"/>
          </p:nvPr>
        </p:nvSpPr>
        <p:spPr>
          <a:xfrm>
            <a:off x="1105700" y="223000"/>
            <a:ext cx="336600" cy="1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">
  <p:cSld name="CUSTOM_2"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2"/>
          <p:cNvSpPr/>
          <p:nvPr/>
        </p:nvSpPr>
        <p:spPr>
          <a:xfrm>
            <a:off x="228601" y="2289551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2"/>
          <p:cNvSpPr/>
          <p:nvPr/>
        </p:nvSpPr>
        <p:spPr>
          <a:xfrm>
            <a:off x="228601" y="3368687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2"/>
          <p:cNvSpPr/>
          <p:nvPr/>
        </p:nvSpPr>
        <p:spPr>
          <a:xfrm>
            <a:off x="228601" y="4447824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2"/>
          <p:cNvSpPr txBox="1"/>
          <p:nvPr>
            <p:ph idx="1" type="subTitle"/>
          </p:nvPr>
        </p:nvSpPr>
        <p:spPr>
          <a:xfrm>
            <a:off x="473450" y="22894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4" name="Google Shape;714;p82"/>
          <p:cNvSpPr txBox="1"/>
          <p:nvPr>
            <p:ph idx="2" type="body"/>
          </p:nvPr>
        </p:nvSpPr>
        <p:spPr>
          <a:xfrm>
            <a:off x="473450" y="25236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15" name="Google Shape;715;p82"/>
          <p:cNvSpPr txBox="1"/>
          <p:nvPr>
            <p:ph idx="3" type="subTitle"/>
          </p:nvPr>
        </p:nvSpPr>
        <p:spPr>
          <a:xfrm>
            <a:off x="473450" y="33686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6" name="Google Shape;716;p82"/>
          <p:cNvSpPr txBox="1"/>
          <p:nvPr>
            <p:ph idx="4" type="body"/>
          </p:nvPr>
        </p:nvSpPr>
        <p:spPr>
          <a:xfrm>
            <a:off x="473450" y="36028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17" name="Google Shape;717;p82"/>
          <p:cNvSpPr txBox="1"/>
          <p:nvPr>
            <p:ph idx="5" type="subTitle"/>
          </p:nvPr>
        </p:nvSpPr>
        <p:spPr>
          <a:xfrm>
            <a:off x="473450" y="44478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18" name="Google Shape;718;p82"/>
          <p:cNvSpPr txBox="1"/>
          <p:nvPr>
            <p:ph idx="6" type="body"/>
          </p:nvPr>
        </p:nvSpPr>
        <p:spPr>
          <a:xfrm>
            <a:off x="473450" y="46820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19" name="Google Shape;719;p82"/>
          <p:cNvSpPr/>
          <p:nvPr/>
        </p:nvSpPr>
        <p:spPr>
          <a:xfrm>
            <a:off x="4514726" y="2289626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82"/>
          <p:cNvSpPr/>
          <p:nvPr/>
        </p:nvSpPr>
        <p:spPr>
          <a:xfrm>
            <a:off x="4514726" y="3368762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2"/>
          <p:cNvSpPr/>
          <p:nvPr/>
        </p:nvSpPr>
        <p:spPr>
          <a:xfrm>
            <a:off x="4514726" y="4447899"/>
            <a:ext cx="161400" cy="170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2"/>
          <p:cNvSpPr txBox="1"/>
          <p:nvPr>
            <p:ph idx="7" type="subTitle"/>
          </p:nvPr>
        </p:nvSpPr>
        <p:spPr>
          <a:xfrm>
            <a:off x="4759575" y="22895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23" name="Google Shape;723;p82"/>
          <p:cNvSpPr txBox="1"/>
          <p:nvPr>
            <p:ph idx="8" type="body"/>
          </p:nvPr>
        </p:nvSpPr>
        <p:spPr>
          <a:xfrm>
            <a:off x="4759575" y="25237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4" name="Google Shape;724;p82"/>
          <p:cNvSpPr txBox="1"/>
          <p:nvPr>
            <p:ph idx="9" type="subTitle"/>
          </p:nvPr>
        </p:nvSpPr>
        <p:spPr>
          <a:xfrm>
            <a:off x="4759575" y="33687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25" name="Google Shape;725;p82"/>
          <p:cNvSpPr txBox="1"/>
          <p:nvPr>
            <p:ph idx="13" type="body"/>
          </p:nvPr>
        </p:nvSpPr>
        <p:spPr>
          <a:xfrm>
            <a:off x="4759575" y="36029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6" name="Google Shape;726;p82"/>
          <p:cNvSpPr txBox="1"/>
          <p:nvPr>
            <p:ph idx="14" type="subTitle"/>
          </p:nvPr>
        </p:nvSpPr>
        <p:spPr>
          <a:xfrm>
            <a:off x="4759575" y="44479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27" name="Google Shape;727;p82"/>
          <p:cNvSpPr txBox="1"/>
          <p:nvPr>
            <p:ph idx="15" type="body"/>
          </p:nvPr>
        </p:nvSpPr>
        <p:spPr>
          <a:xfrm>
            <a:off x="4759575" y="46821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728" name="Google Shape;728;p82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29" name="Google Shape;72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e Graph">
  <p:cSld name="CUSTOM_12">
    <p:bg>
      <p:bgPr>
        <a:solidFill>
          <a:schemeClr val="lt1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3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32" name="Google Shape;732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/ Key Takeaways">
  <p:cSld name="CUSTOM_12_1"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4" name="Google Shape;734;p84"/>
          <p:cNvGraphicFramePr/>
          <p:nvPr/>
        </p:nvGraphicFramePr>
        <p:xfrm>
          <a:off x="228588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5" name="Google Shape;735;p84"/>
          <p:cNvGraphicFramePr/>
          <p:nvPr/>
        </p:nvGraphicFramePr>
        <p:xfrm>
          <a:off x="3216075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6" name="Google Shape;736;p84"/>
          <p:cNvGraphicFramePr/>
          <p:nvPr/>
        </p:nvGraphicFramePr>
        <p:xfrm>
          <a:off x="6203563" y="142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711825"/>
              </a:tblGrid>
              <a:tr h="38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7" name="Google Shape;737;p84"/>
          <p:cNvSpPr txBox="1"/>
          <p:nvPr>
            <p:ph idx="1" type="body"/>
          </p:nvPr>
        </p:nvSpPr>
        <p:spPr>
          <a:xfrm>
            <a:off x="356300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8" name="Google Shape;738;p84"/>
          <p:cNvSpPr txBox="1"/>
          <p:nvPr>
            <p:ph idx="2" type="body"/>
          </p:nvPr>
        </p:nvSpPr>
        <p:spPr>
          <a:xfrm>
            <a:off x="3343788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9" name="Google Shape;739;p84"/>
          <p:cNvSpPr txBox="1"/>
          <p:nvPr>
            <p:ph idx="3" type="body"/>
          </p:nvPr>
        </p:nvSpPr>
        <p:spPr>
          <a:xfrm>
            <a:off x="6331275" y="2437750"/>
            <a:ext cx="2456400" cy="24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40" name="Google Shape;740;p84"/>
          <p:cNvSpPr txBox="1"/>
          <p:nvPr>
            <p:ph type="title"/>
          </p:nvPr>
        </p:nvSpPr>
        <p:spPr>
          <a:xfrm>
            <a:off x="3333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1" name="Google Shape;741;p84"/>
          <p:cNvSpPr txBox="1"/>
          <p:nvPr>
            <p:ph idx="4" type="title"/>
          </p:nvPr>
        </p:nvSpPr>
        <p:spPr>
          <a:xfrm>
            <a:off x="3320850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2" name="Google Shape;742;p84"/>
          <p:cNvSpPr txBox="1"/>
          <p:nvPr>
            <p:ph idx="5" type="title"/>
          </p:nvPr>
        </p:nvSpPr>
        <p:spPr>
          <a:xfrm>
            <a:off x="6308325" y="1565975"/>
            <a:ext cx="25023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43" name="Google Shape;743;p84"/>
          <p:cNvSpPr txBox="1"/>
          <p:nvPr>
            <p:ph idx="6"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44" name="Google Shape;744;p84"/>
          <p:cNvSpPr txBox="1"/>
          <p:nvPr>
            <p:ph idx="7" type="title"/>
          </p:nvPr>
        </p:nvSpPr>
        <p:spPr>
          <a:xfrm>
            <a:off x="31630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45" name="Google Shape;745;p84"/>
          <p:cNvSpPr txBox="1"/>
          <p:nvPr>
            <p:ph idx="8" type="title"/>
          </p:nvPr>
        </p:nvSpPr>
        <p:spPr>
          <a:xfrm>
            <a:off x="3320853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46" name="Google Shape;746;p84"/>
          <p:cNvSpPr txBox="1"/>
          <p:nvPr>
            <p:ph idx="9" type="title"/>
          </p:nvPr>
        </p:nvSpPr>
        <p:spPr>
          <a:xfrm>
            <a:off x="6308328" y="1833564"/>
            <a:ext cx="2502300" cy="13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47" name="Google Shape;747;p84"/>
          <p:cNvSpPr txBox="1"/>
          <p:nvPr>
            <p:ph idx="13" type="title"/>
          </p:nvPr>
        </p:nvSpPr>
        <p:spPr>
          <a:xfrm>
            <a:off x="5552275" y="457200"/>
            <a:ext cx="3368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48" name="Google Shape;748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pcoming Events">
  <p:cSld name="CUSTOM_3">
    <p:bg>
      <p:bgPr>
        <a:solidFill>
          <a:schemeClr val="dk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5"/>
          <p:cNvSpPr txBox="1"/>
          <p:nvPr>
            <p:ph type="title"/>
          </p:nvPr>
        </p:nvSpPr>
        <p:spPr>
          <a:xfrm>
            <a:off x="230900" y="697875"/>
            <a:ext cx="44064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1" name="Google Shape;751;p85"/>
          <p:cNvSpPr txBox="1"/>
          <p:nvPr>
            <p:ph idx="1" type="subTitle"/>
          </p:nvPr>
        </p:nvSpPr>
        <p:spPr>
          <a:xfrm>
            <a:off x="5943750" y="97390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2" name="Google Shape;752;p85"/>
          <p:cNvSpPr txBox="1"/>
          <p:nvPr>
            <p:ph idx="2" type="body"/>
          </p:nvPr>
        </p:nvSpPr>
        <p:spPr>
          <a:xfrm>
            <a:off x="5943750" y="120805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3" name="Google Shape;753;p85"/>
          <p:cNvSpPr txBox="1"/>
          <p:nvPr>
            <p:ph idx="3" type="subTitle"/>
          </p:nvPr>
        </p:nvSpPr>
        <p:spPr>
          <a:xfrm>
            <a:off x="5943750" y="205302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4" name="Google Shape;754;p85"/>
          <p:cNvSpPr txBox="1"/>
          <p:nvPr>
            <p:ph idx="4" type="body"/>
          </p:nvPr>
        </p:nvSpPr>
        <p:spPr>
          <a:xfrm>
            <a:off x="5943750" y="228717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5" name="Google Shape;755;p85"/>
          <p:cNvSpPr txBox="1"/>
          <p:nvPr>
            <p:ph idx="5" type="subTitle"/>
          </p:nvPr>
        </p:nvSpPr>
        <p:spPr>
          <a:xfrm>
            <a:off x="5943750" y="3132150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6" name="Google Shape;756;p85"/>
          <p:cNvSpPr txBox="1"/>
          <p:nvPr>
            <p:ph idx="6" type="body"/>
          </p:nvPr>
        </p:nvSpPr>
        <p:spPr>
          <a:xfrm>
            <a:off x="5943750" y="3366300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7" name="Google Shape;757;p85"/>
          <p:cNvSpPr txBox="1"/>
          <p:nvPr>
            <p:ph idx="7" type="subTitle"/>
          </p:nvPr>
        </p:nvSpPr>
        <p:spPr>
          <a:xfrm>
            <a:off x="5943750" y="4211275"/>
            <a:ext cx="2996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85"/>
          <p:cNvSpPr txBox="1"/>
          <p:nvPr>
            <p:ph idx="8" type="body"/>
          </p:nvPr>
        </p:nvSpPr>
        <p:spPr>
          <a:xfrm>
            <a:off x="5943750" y="4445425"/>
            <a:ext cx="2819100" cy="1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9" name="Google Shape;759;p85"/>
          <p:cNvSpPr txBox="1"/>
          <p:nvPr>
            <p:ph idx="9" type="subTitle"/>
          </p:nvPr>
        </p:nvSpPr>
        <p:spPr>
          <a:xfrm>
            <a:off x="227975" y="2744325"/>
            <a:ext cx="3572100" cy="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0" name="Google Shape;760;p85"/>
          <p:cNvSpPr txBox="1"/>
          <p:nvPr>
            <p:ph idx="13" type="body"/>
          </p:nvPr>
        </p:nvSpPr>
        <p:spPr>
          <a:xfrm>
            <a:off x="227875" y="3458750"/>
            <a:ext cx="4287000" cy="14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1" name="Google Shape;76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3_1">
    <p:bg>
      <p:bgPr>
        <a:solidFill>
          <a:schemeClr val="dk1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6"/>
          <p:cNvSpPr txBox="1"/>
          <p:nvPr>
            <p:ph idx="1" type="subTitle"/>
          </p:nvPr>
        </p:nvSpPr>
        <p:spPr>
          <a:xfrm>
            <a:off x="8520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4" name="Google Shape;764;p86"/>
          <p:cNvSpPr txBox="1"/>
          <p:nvPr>
            <p:ph type="title"/>
          </p:nvPr>
        </p:nvSpPr>
        <p:spPr>
          <a:xfrm>
            <a:off x="230900" y="457200"/>
            <a:ext cx="71877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5" name="Google Shape;765;p86"/>
          <p:cNvSpPr txBox="1"/>
          <p:nvPr>
            <p:ph idx="2" type="subTitle"/>
          </p:nvPr>
        </p:nvSpPr>
        <p:spPr>
          <a:xfrm>
            <a:off x="304682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6" name="Google Shape;766;p86"/>
          <p:cNvSpPr txBox="1"/>
          <p:nvPr>
            <p:ph idx="3" type="subTitle"/>
          </p:nvPr>
        </p:nvSpPr>
        <p:spPr>
          <a:xfrm>
            <a:off x="5169875" y="2128039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7" name="Google Shape;767;p86"/>
          <p:cNvSpPr txBox="1"/>
          <p:nvPr>
            <p:ph idx="4" type="subTitle"/>
          </p:nvPr>
        </p:nvSpPr>
        <p:spPr>
          <a:xfrm>
            <a:off x="8520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68" name="Google Shape;768;p86"/>
          <p:cNvSpPr txBox="1"/>
          <p:nvPr>
            <p:ph idx="5" type="subTitle"/>
          </p:nvPr>
        </p:nvSpPr>
        <p:spPr>
          <a:xfrm>
            <a:off x="304682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69" name="Google Shape;769;p86"/>
          <p:cNvSpPr txBox="1"/>
          <p:nvPr>
            <p:ph idx="6" type="subTitle"/>
          </p:nvPr>
        </p:nvSpPr>
        <p:spPr>
          <a:xfrm>
            <a:off x="5169875" y="1819034"/>
            <a:ext cx="2088900" cy="1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70" name="Google Shape;770;p86"/>
          <p:cNvSpPr txBox="1"/>
          <p:nvPr>
            <p:ph idx="7" type="subTitle"/>
          </p:nvPr>
        </p:nvSpPr>
        <p:spPr>
          <a:xfrm>
            <a:off x="19614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71" name="Google Shape;771;p86"/>
          <p:cNvSpPr txBox="1"/>
          <p:nvPr>
            <p:ph idx="8" type="subTitle"/>
          </p:nvPr>
        </p:nvSpPr>
        <p:spPr>
          <a:xfrm>
            <a:off x="415617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72" name="Google Shape;772;p86"/>
          <p:cNvSpPr txBox="1"/>
          <p:nvPr>
            <p:ph idx="9" type="subTitle"/>
          </p:nvPr>
        </p:nvSpPr>
        <p:spPr>
          <a:xfrm>
            <a:off x="6279225" y="3735616"/>
            <a:ext cx="2088900" cy="1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Space Grotesk"/>
              <a:buNone/>
              <a:defRPr b="1" sz="3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73" name="Google Shape;773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Plan Roadmap">
  <p:cSld name="CUSTOM_10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7"/>
          <p:cNvSpPr txBox="1"/>
          <p:nvPr>
            <p:ph type="title"/>
          </p:nvPr>
        </p:nvSpPr>
        <p:spPr>
          <a:xfrm>
            <a:off x="230900" y="457200"/>
            <a:ext cx="71418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776" name="Google Shape;776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sk &amp; Opportunity">
  <p:cSld name="CUSTOM_15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230900" y="457200"/>
            <a:ext cx="44064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sp>
        <p:nvSpPr>
          <p:cNvPr id="779" name="Google Shape;779;p88"/>
          <p:cNvSpPr txBox="1"/>
          <p:nvPr>
            <p:ph idx="2" type="title"/>
          </p:nvPr>
        </p:nvSpPr>
        <p:spPr>
          <a:xfrm>
            <a:off x="4514725" y="457200"/>
            <a:ext cx="44007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/>
            </a:lvl9pPr>
          </a:lstStyle>
          <a:p/>
        </p:txBody>
      </p:sp>
      <p:cxnSp>
        <p:nvCxnSpPr>
          <p:cNvPr id="780" name="Google Shape;780;p88"/>
          <p:cNvCxnSpPr/>
          <p:nvPr/>
        </p:nvCxnSpPr>
        <p:spPr>
          <a:xfrm>
            <a:off x="230900" y="4920000"/>
            <a:ext cx="8684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88"/>
          <p:cNvSpPr txBox="1"/>
          <p:nvPr>
            <p:ph idx="1" type="subTitle"/>
          </p:nvPr>
        </p:nvSpPr>
        <p:spPr>
          <a:xfrm>
            <a:off x="1422025" y="16589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82" name="Google Shape;782;p88"/>
          <p:cNvSpPr txBox="1"/>
          <p:nvPr>
            <p:ph idx="3" type="subTitle"/>
          </p:nvPr>
        </p:nvSpPr>
        <p:spPr>
          <a:xfrm>
            <a:off x="227092" y="16589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3" name="Google Shape;783;p88"/>
          <p:cNvSpPr txBox="1"/>
          <p:nvPr>
            <p:ph idx="4" type="subTitle"/>
          </p:nvPr>
        </p:nvSpPr>
        <p:spPr>
          <a:xfrm>
            <a:off x="1420700" y="24465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84" name="Google Shape;784;p88"/>
          <p:cNvSpPr txBox="1"/>
          <p:nvPr>
            <p:ph idx="5" type="subTitle"/>
          </p:nvPr>
        </p:nvSpPr>
        <p:spPr>
          <a:xfrm>
            <a:off x="225780" y="2446488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5" name="Google Shape;785;p88"/>
          <p:cNvSpPr txBox="1"/>
          <p:nvPr>
            <p:ph idx="6" type="subTitle"/>
          </p:nvPr>
        </p:nvSpPr>
        <p:spPr>
          <a:xfrm>
            <a:off x="1417850" y="3234225"/>
            <a:ext cx="30699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86" name="Google Shape;786;p88"/>
          <p:cNvSpPr txBox="1"/>
          <p:nvPr>
            <p:ph idx="7" type="subTitle"/>
          </p:nvPr>
        </p:nvSpPr>
        <p:spPr>
          <a:xfrm>
            <a:off x="2229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7" name="Google Shape;787;p88"/>
          <p:cNvSpPr txBox="1"/>
          <p:nvPr>
            <p:ph idx="8" type="subTitle"/>
          </p:nvPr>
        </p:nvSpPr>
        <p:spPr>
          <a:xfrm>
            <a:off x="14178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88" name="Google Shape;788;p88"/>
          <p:cNvSpPr txBox="1"/>
          <p:nvPr>
            <p:ph idx="9" type="subTitle"/>
          </p:nvPr>
        </p:nvSpPr>
        <p:spPr>
          <a:xfrm>
            <a:off x="2229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89" name="Google Shape;789;p88"/>
          <p:cNvSpPr txBox="1"/>
          <p:nvPr>
            <p:ph idx="13" type="subTitle"/>
          </p:nvPr>
        </p:nvSpPr>
        <p:spPr>
          <a:xfrm>
            <a:off x="5832225" y="165980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90" name="Google Shape;790;p88"/>
          <p:cNvSpPr txBox="1"/>
          <p:nvPr>
            <p:ph idx="14" type="subTitle"/>
          </p:nvPr>
        </p:nvSpPr>
        <p:spPr>
          <a:xfrm>
            <a:off x="4637292" y="165980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1" name="Google Shape;791;p88"/>
          <p:cNvSpPr txBox="1"/>
          <p:nvPr>
            <p:ph idx="15" type="subTitle"/>
          </p:nvPr>
        </p:nvSpPr>
        <p:spPr>
          <a:xfrm>
            <a:off x="5832225" y="2446050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92" name="Google Shape;792;p88"/>
          <p:cNvSpPr txBox="1"/>
          <p:nvPr>
            <p:ph idx="16" type="subTitle"/>
          </p:nvPr>
        </p:nvSpPr>
        <p:spPr>
          <a:xfrm>
            <a:off x="4637292" y="2446050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3" name="Google Shape;793;p88"/>
          <p:cNvSpPr txBox="1"/>
          <p:nvPr>
            <p:ph idx="17" type="subTitle"/>
          </p:nvPr>
        </p:nvSpPr>
        <p:spPr>
          <a:xfrm>
            <a:off x="5824250" y="32342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94" name="Google Shape;794;p88"/>
          <p:cNvSpPr txBox="1"/>
          <p:nvPr>
            <p:ph idx="18" type="subTitle"/>
          </p:nvPr>
        </p:nvSpPr>
        <p:spPr>
          <a:xfrm>
            <a:off x="4629330" y="32342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5" name="Google Shape;795;p88"/>
          <p:cNvSpPr txBox="1"/>
          <p:nvPr>
            <p:ph idx="19" type="subTitle"/>
          </p:nvPr>
        </p:nvSpPr>
        <p:spPr>
          <a:xfrm>
            <a:off x="5824250" y="4077025"/>
            <a:ext cx="30336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Space Grotesk"/>
              <a:buNone/>
              <a:defRPr b="1" sz="1000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96" name="Google Shape;796;p88"/>
          <p:cNvSpPr txBox="1"/>
          <p:nvPr>
            <p:ph idx="20" type="subTitle"/>
          </p:nvPr>
        </p:nvSpPr>
        <p:spPr>
          <a:xfrm>
            <a:off x="4629330" y="4077025"/>
            <a:ext cx="1197000" cy="7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7" name="Google Shape;797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s / Weekly">
  <p:cSld name="CUSTOM_16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9" name="Google Shape;799;p89"/>
          <p:cNvGraphicFramePr/>
          <p:nvPr/>
        </p:nvGraphicFramePr>
        <p:xfrm>
          <a:off x="226313" y="142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0" name="Google Shape;800;p89"/>
          <p:cNvGraphicFramePr/>
          <p:nvPr/>
        </p:nvGraphicFramePr>
        <p:xfrm>
          <a:off x="226300" y="2657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1" name="Google Shape;801;p89"/>
          <p:cNvGraphicFramePr/>
          <p:nvPr/>
        </p:nvGraphicFramePr>
        <p:xfrm>
          <a:off x="226300" y="38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8691375"/>
              </a:tblGrid>
              <a:tr h="98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2" name="Google Shape;802;p89"/>
          <p:cNvSpPr txBox="1"/>
          <p:nvPr>
            <p:ph type="title"/>
          </p:nvPr>
        </p:nvSpPr>
        <p:spPr>
          <a:xfrm>
            <a:off x="230900" y="457200"/>
            <a:ext cx="44064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9pPr>
          </a:lstStyle>
          <a:p/>
        </p:txBody>
      </p:sp>
      <p:sp>
        <p:nvSpPr>
          <p:cNvPr id="803" name="Google Shape;803;p89"/>
          <p:cNvSpPr txBox="1"/>
          <p:nvPr>
            <p:ph idx="1" type="subTitle"/>
          </p:nvPr>
        </p:nvSpPr>
        <p:spPr>
          <a:xfrm>
            <a:off x="230900" y="142077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804" name="Google Shape;804;p89"/>
          <p:cNvSpPr txBox="1"/>
          <p:nvPr>
            <p:ph idx="2" type="subTitle"/>
          </p:nvPr>
        </p:nvSpPr>
        <p:spPr>
          <a:xfrm>
            <a:off x="230900" y="2657638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805" name="Google Shape;805;p89"/>
          <p:cNvSpPr txBox="1"/>
          <p:nvPr>
            <p:ph idx="3" type="subTitle"/>
          </p:nvPr>
        </p:nvSpPr>
        <p:spPr>
          <a:xfrm>
            <a:off x="230900" y="3894525"/>
            <a:ext cx="2140200" cy="9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806" name="Google Shape;806;p89"/>
          <p:cNvSpPr txBox="1"/>
          <p:nvPr>
            <p:ph idx="4" type="body"/>
          </p:nvPr>
        </p:nvSpPr>
        <p:spPr>
          <a:xfrm>
            <a:off x="3376187" y="142097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07" name="Google Shape;807;p89"/>
          <p:cNvSpPr txBox="1"/>
          <p:nvPr>
            <p:ph idx="5" type="body"/>
          </p:nvPr>
        </p:nvSpPr>
        <p:spPr>
          <a:xfrm>
            <a:off x="3376187" y="2657788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08" name="Google Shape;808;p89"/>
          <p:cNvSpPr txBox="1"/>
          <p:nvPr>
            <p:ph idx="6" type="body"/>
          </p:nvPr>
        </p:nvSpPr>
        <p:spPr>
          <a:xfrm>
            <a:off x="3375950" y="3894525"/>
            <a:ext cx="5424900" cy="9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/>
        </p:txBody>
      </p:sp>
      <p:sp>
        <p:nvSpPr>
          <p:cNvPr id="809" name="Google Shape;809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Release">
  <p:cSld name="CUSTOM_13">
    <p:bg>
      <p:bgPr>
        <a:solidFill>
          <a:schemeClr val="dk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90"/>
          <p:cNvSpPr txBox="1"/>
          <p:nvPr>
            <p:ph type="title"/>
          </p:nvPr>
        </p:nvSpPr>
        <p:spPr>
          <a:xfrm>
            <a:off x="230900" y="457200"/>
            <a:ext cx="49983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2" name="Google Shape;81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 Appendix">
  <p:cSld name="CUSTOM_1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7" name="Google Shape;817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8" name="Google Shape;818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1" name="Google Shape;82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24" name="Google Shape;824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5" name="Google Shape;825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28" name="Google Shape;828;p9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29" name="Google Shape;829;p9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0" name="Google Shape;83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33" name="Google Shape;83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6" name="Google Shape;836;p9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37" name="Google Shape;837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9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40" name="Google Shape;840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9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4" name="Google Shape;844;p9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5" name="Google Shape;845;p9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6" name="Google Shape;846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49" name="Google Shape;84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2" name="Google Shape;852;p10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3" name="Google Shape;853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45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66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2900" y="223625"/>
            <a:ext cx="5715000" cy="18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None/>
              <a:defRPr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30900" y="3328825"/>
            <a:ext cx="65472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orient="horz" pos="141">
          <p15:clr>
            <a:srgbClr val="E46962"/>
          </p15:clr>
        </p15:guide>
        <p15:guide id="3" orient="horz" pos="3099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744">
          <p15:clr>
            <a:srgbClr val="E46962"/>
          </p15:clr>
        </p15:guide>
        <p15:guide id="20" pos="3816">
          <p15:clr>
            <a:srgbClr val="E46962"/>
          </p15:clr>
        </p15:guide>
        <p15:guide id="21" pos="4194">
          <p15:clr>
            <a:srgbClr val="E46962"/>
          </p15:clr>
        </p15:guide>
        <p15:guide id="22" pos="4270">
          <p15:clr>
            <a:srgbClr val="E46962"/>
          </p15:clr>
        </p15:guide>
        <p15:guide id="23" pos="4644">
          <p15:clr>
            <a:srgbClr val="E46962"/>
          </p15:clr>
        </p15:guide>
        <p15:guide id="24" pos="4720">
          <p15:clr>
            <a:srgbClr val="E46962"/>
          </p15:clr>
        </p15:guide>
        <p15:guide id="25" pos="5094">
          <p15:clr>
            <a:srgbClr val="E46962"/>
          </p15:clr>
        </p15:guide>
        <p15:guide id="26" pos="5170">
          <p15:clr>
            <a:srgbClr val="E46962"/>
          </p15:clr>
        </p15:guide>
        <p15:guide id="27" pos="5544">
          <p15:clr>
            <a:srgbClr val="E46962"/>
          </p15:clr>
        </p15:guide>
        <p15:guide id="28" pos="5616">
          <p15:clr>
            <a:srgbClr val="E46962"/>
          </p15:clr>
        </p15:guide>
        <p15:guide id="29" orient="horz" pos="2927">
          <p15:clr>
            <a:srgbClr val="E46962"/>
          </p15:clr>
        </p15:guide>
        <p15:guide id="30" orient="horz" pos="288">
          <p15:clr>
            <a:srgbClr val="E46962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228600" y="457200"/>
            <a:ext cx="51207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ace Grotesk"/>
              <a:buNone/>
              <a:defRPr b="1" sz="36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pace Grotesk"/>
              <a:buNone/>
              <a:defRPr b="1" sz="4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228600" y="3180525"/>
            <a:ext cx="86868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●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○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Grotesk"/>
              <a:buChar char="■"/>
              <a:defRPr sz="1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  <p:sldLayoutId id="2147483753" r:id="rId51"/>
    <p:sldLayoutId id="2147483754" r:id="rId52"/>
    <p:sldLayoutId id="2147483755" r:id="rId53"/>
    <p:sldLayoutId id="2147483756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99">
          <p15:clr>
            <a:srgbClr val="E46962"/>
          </p15:clr>
        </p15:guide>
        <p15:guide id="2" pos="3744">
          <p15:clr>
            <a:srgbClr val="E46962"/>
          </p15:clr>
        </p15:guide>
        <p15:guide id="3" pos="144">
          <p15:clr>
            <a:srgbClr val="E46962"/>
          </p15:clr>
        </p15:guide>
        <p15:guide id="4" pos="216">
          <p15:clr>
            <a:srgbClr val="E46962"/>
          </p15:clr>
        </p15:guide>
        <p15:guide id="5" pos="593">
          <p15:clr>
            <a:srgbClr val="E46962"/>
          </p15:clr>
        </p15:guide>
        <p15:guide id="6" pos="669">
          <p15:clr>
            <a:srgbClr val="E46962"/>
          </p15:clr>
        </p15:guide>
        <p15:guide id="7" pos="1044">
          <p15:clr>
            <a:srgbClr val="E46962"/>
          </p15:clr>
        </p15:guide>
        <p15:guide id="8" pos="1119">
          <p15:clr>
            <a:srgbClr val="E46962"/>
          </p15:clr>
        </p15:guide>
        <p15:guide id="9" pos="1494">
          <p15:clr>
            <a:srgbClr val="E46962"/>
          </p15:clr>
        </p15:guide>
        <p15:guide id="10" pos="1569">
          <p15:clr>
            <a:srgbClr val="E46962"/>
          </p15:clr>
        </p15:guide>
        <p15:guide id="11" pos="1944">
          <p15:clr>
            <a:srgbClr val="E46962"/>
          </p15:clr>
        </p15:guide>
        <p15:guide id="12" pos="2019">
          <p15:clr>
            <a:srgbClr val="E46962"/>
          </p15:clr>
        </p15:guide>
        <p15:guide id="13" pos="2394">
          <p15:clr>
            <a:srgbClr val="E46962"/>
          </p15:clr>
        </p15:guide>
        <p15:guide id="14" pos="2469">
          <p15:clr>
            <a:srgbClr val="E46962"/>
          </p15:clr>
        </p15:guide>
        <p15:guide id="15" pos="2844">
          <p15:clr>
            <a:srgbClr val="E46962"/>
          </p15:clr>
        </p15:guide>
        <p15:guide id="16" pos="2919">
          <p15:clr>
            <a:srgbClr val="E46962"/>
          </p15:clr>
        </p15:guide>
        <p15:guide id="17" pos="3294">
          <p15:clr>
            <a:srgbClr val="E46962"/>
          </p15:clr>
        </p15:guide>
        <p15:guide id="18" pos="3370">
          <p15:clr>
            <a:srgbClr val="E46962"/>
          </p15:clr>
        </p15:guide>
        <p15:guide id="19" pos="3816">
          <p15:clr>
            <a:srgbClr val="E46962"/>
          </p15:clr>
        </p15:guide>
        <p15:guide id="20" pos="4194">
          <p15:clr>
            <a:srgbClr val="E46962"/>
          </p15:clr>
        </p15:guide>
        <p15:guide id="21" pos="4270">
          <p15:clr>
            <a:srgbClr val="E46962"/>
          </p15:clr>
        </p15:guide>
        <p15:guide id="22" pos="4644">
          <p15:clr>
            <a:srgbClr val="E46962"/>
          </p15:clr>
        </p15:guide>
        <p15:guide id="23" pos="4720">
          <p15:clr>
            <a:srgbClr val="E46962"/>
          </p15:clr>
        </p15:guide>
        <p15:guide id="24" pos="5094">
          <p15:clr>
            <a:srgbClr val="E46962"/>
          </p15:clr>
        </p15:guide>
        <p15:guide id="25" pos="5170">
          <p15:clr>
            <a:srgbClr val="E46962"/>
          </p15:clr>
        </p15:guide>
        <p15:guide id="26" pos="5544">
          <p15:clr>
            <a:srgbClr val="E46962"/>
          </p15:clr>
        </p15:guide>
        <p15:guide id="27" pos="5616">
          <p15:clr>
            <a:srgbClr val="E46962"/>
          </p15:clr>
        </p15:guide>
        <p15:guide id="28" orient="horz" pos="141">
          <p15:clr>
            <a:srgbClr val="E46962"/>
          </p15:clr>
        </p15:guide>
        <p15:guide id="29" orient="horz" pos="288">
          <p15:clr>
            <a:srgbClr val="E46962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939" name="Google Shape;939;p1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1" name="Google Shape;941;p1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image" Target="../media/image19.jpg"/><Relationship Id="rId6" Type="http://schemas.openxmlformats.org/officeDocument/2006/relationships/image" Target="../media/image14.jpg"/><Relationship Id="rId7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image" Target="../media/image16.jpg"/><Relationship Id="rId6" Type="http://schemas.openxmlformats.org/officeDocument/2006/relationships/image" Target="../media/image25.jpg"/><Relationship Id="rId7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jp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20.png"/><Relationship Id="rId11" Type="http://schemas.openxmlformats.org/officeDocument/2006/relationships/image" Target="../media/image22.png"/><Relationship Id="rId10" Type="http://schemas.openxmlformats.org/officeDocument/2006/relationships/image" Target="../media/image26.png"/><Relationship Id="rId12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hyperlink" Target="https://athleticbrewing.com/" TargetMode="External"/><Relationship Id="rId9" Type="http://schemas.openxmlformats.org/officeDocument/2006/relationships/hyperlink" Target="https://www.marketing91.com/swot-coca-cola/" TargetMode="External"/><Relationship Id="rId5" Type="http://schemas.openxmlformats.org/officeDocument/2006/relationships/hyperlink" Target="https://sinuatemedia.com/non-alcoholic-beer-soaring-40-billion-dollars/#:~:text=Non%2DAlcoholic%20Beer%20Soberly%20Soaring,of%20the%20craft%20beer%20market" TargetMode="External"/><Relationship Id="rId6" Type="http://schemas.openxmlformats.org/officeDocument/2006/relationships/hyperlink" Target="https://www.thedailyupside.com/industries/consumer/americas-biggest-non-alcoholic-beer-company-valued-at-800-million/" TargetMode="External"/><Relationship Id="rId7" Type="http://schemas.openxmlformats.org/officeDocument/2006/relationships/hyperlink" Target="https://www.prnewswire.com/news-releases/athletic-brewing-company-announces-2-million-two-for-the-trails-donation-to-protect-and-restore-outdoor-spaces-302330751.html" TargetMode="External"/><Relationship Id="rId8" Type="http://schemas.openxmlformats.org/officeDocument/2006/relationships/hyperlink" Target="https://bstrategyhub.com/swot-analysis-of-coca-cola-2019-coca-cola-swot-analysi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10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25"/>
          <p:cNvSpPr txBox="1"/>
          <p:nvPr>
            <p:ph type="title"/>
          </p:nvPr>
        </p:nvSpPr>
        <p:spPr>
          <a:xfrm>
            <a:off x="409600" y="68650"/>
            <a:ext cx="8572500" cy="10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Coca-Cola’s adult NA beverage line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017" name="Google Shape;1017;p125"/>
          <p:cNvSpPr txBox="1"/>
          <p:nvPr>
            <p:ph idx="1" type="subTitle"/>
          </p:nvPr>
        </p:nvSpPr>
        <p:spPr>
          <a:xfrm>
            <a:off x="387450" y="4294875"/>
            <a:ext cx="39675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rPr>
              <a:t>Shruthi Janakiraman, Milouni Sheth, Priyanka Jangid, Jeffrey Gao</a:t>
            </a:r>
            <a:endParaRPr/>
          </a:p>
        </p:txBody>
      </p:sp>
      <p:sp>
        <p:nvSpPr>
          <p:cNvPr id="1018" name="Google Shape;1018;p125"/>
          <p:cNvSpPr txBox="1"/>
          <p:nvPr>
            <p:ph idx="3" type="subTitle"/>
          </p:nvPr>
        </p:nvSpPr>
        <p:spPr>
          <a:xfrm>
            <a:off x="6658275" y="4294875"/>
            <a:ext cx="21483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23, 2025</a:t>
            </a:r>
            <a:endParaRPr/>
          </a:p>
        </p:txBody>
      </p:sp>
      <p:cxnSp>
        <p:nvCxnSpPr>
          <p:cNvPr id="1019" name="Google Shape;1019;p125"/>
          <p:cNvCxnSpPr/>
          <p:nvPr/>
        </p:nvCxnSpPr>
        <p:spPr>
          <a:xfrm>
            <a:off x="405400" y="766413"/>
            <a:ext cx="84585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125"/>
          <p:cNvCxnSpPr/>
          <p:nvPr/>
        </p:nvCxnSpPr>
        <p:spPr>
          <a:xfrm>
            <a:off x="342750" y="4318113"/>
            <a:ext cx="84585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35" name="Google Shape;1135;p134"/>
          <p:cNvGrpSpPr/>
          <p:nvPr/>
        </p:nvGrpSpPr>
        <p:grpSpPr>
          <a:xfrm>
            <a:off x="776345" y="1389171"/>
            <a:ext cx="2388225" cy="3355211"/>
            <a:chOff x="0" y="-38100"/>
            <a:chExt cx="1257995" cy="1767354"/>
          </a:xfrm>
        </p:grpSpPr>
        <p:sp>
          <p:nvSpPr>
            <p:cNvPr id="1136" name="Google Shape;1136;p134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34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134"/>
          <p:cNvGrpSpPr/>
          <p:nvPr/>
        </p:nvGrpSpPr>
        <p:grpSpPr>
          <a:xfrm>
            <a:off x="5979431" y="1389171"/>
            <a:ext cx="2388225" cy="3355211"/>
            <a:chOff x="0" y="-38100"/>
            <a:chExt cx="1257995" cy="1767354"/>
          </a:xfrm>
        </p:grpSpPr>
        <p:sp>
          <p:nvSpPr>
            <p:cNvPr id="1139" name="Google Shape;1139;p134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34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" name="Google Shape;1141;p134"/>
          <p:cNvSpPr/>
          <p:nvPr/>
        </p:nvSpPr>
        <p:spPr>
          <a:xfrm flipH="1">
            <a:off x="3377888" y="3207423"/>
            <a:ext cx="2511098" cy="1349715"/>
          </a:xfrm>
          <a:custGeom>
            <a:rect b="b" l="l" r="r" t="t"/>
            <a:pathLst>
              <a:path extrusionOk="0" h="2699430" w="5022196">
                <a:moveTo>
                  <a:pt x="5022196" y="0"/>
                </a:moveTo>
                <a:lnTo>
                  <a:pt x="0" y="0"/>
                </a:lnTo>
                <a:lnTo>
                  <a:pt x="0" y="2699431"/>
                </a:lnTo>
                <a:lnTo>
                  <a:pt x="5022196" y="2699431"/>
                </a:lnTo>
                <a:lnTo>
                  <a:pt x="5022196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42" name="Google Shape;1142;p134"/>
          <p:cNvGrpSpPr/>
          <p:nvPr/>
        </p:nvGrpSpPr>
        <p:grpSpPr>
          <a:xfrm>
            <a:off x="3377888" y="1389171"/>
            <a:ext cx="2388225" cy="3355211"/>
            <a:chOff x="0" y="-38100"/>
            <a:chExt cx="1257995" cy="1767354"/>
          </a:xfrm>
        </p:grpSpPr>
        <p:sp>
          <p:nvSpPr>
            <p:cNvPr id="1143" name="Google Shape;1143;p134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D0EBC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34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134"/>
          <p:cNvGrpSpPr/>
          <p:nvPr/>
        </p:nvGrpSpPr>
        <p:grpSpPr>
          <a:xfrm>
            <a:off x="177695" y="130876"/>
            <a:ext cx="6434598" cy="305100"/>
            <a:chOff x="0" y="0"/>
            <a:chExt cx="17158927" cy="813600"/>
          </a:xfrm>
        </p:grpSpPr>
        <p:sp>
          <p:nvSpPr>
            <p:cNvPr id="1146" name="Google Shape;1146;p134"/>
            <p:cNvSpPr/>
            <p:nvPr/>
          </p:nvSpPr>
          <p:spPr>
            <a:xfrm>
              <a:off x="0" y="0"/>
              <a:ext cx="17158926" cy="813600"/>
            </a:xfrm>
            <a:custGeom>
              <a:rect b="b" l="l" r="r" t="t"/>
              <a:pathLst>
                <a:path extrusionOk="0" h="813600" w="17158926">
                  <a:moveTo>
                    <a:pt x="0" y="0"/>
                  </a:moveTo>
                  <a:lnTo>
                    <a:pt x="17158926" y="0"/>
                  </a:lnTo>
                  <a:lnTo>
                    <a:pt x="17158926" y="813600"/>
                  </a:lnTo>
                  <a:lnTo>
                    <a:pt x="0" y="8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47" name="Google Shape;1147;p134"/>
            <p:cNvSpPr txBox="1"/>
            <p:nvPr/>
          </p:nvSpPr>
          <p:spPr>
            <a:xfrm>
              <a:off x="0" y="9525"/>
              <a:ext cx="17158927" cy="804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Differentiation strategy - Product Quality and Diversity</a:t>
              </a:r>
              <a:endParaRPr sz="700"/>
            </a:p>
          </p:txBody>
        </p:sp>
      </p:grpSp>
      <p:sp>
        <p:nvSpPr>
          <p:cNvPr id="1148" name="Google Shape;1148;p134"/>
          <p:cNvSpPr/>
          <p:nvPr/>
        </p:nvSpPr>
        <p:spPr>
          <a:xfrm>
            <a:off x="1051745" y="2136577"/>
            <a:ext cx="1837424" cy="1224183"/>
          </a:xfrm>
          <a:custGeom>
            <a:rect b="b" l="l" r="r" t="t"/>
            <a:pathLst>
              <a:path extrusionOk="0" h="2448367" w="3674848">
                <a:moveTo>
                  <a:pt x="0" y="0"/>
                </a:moveTo>
                <a:lnTo>
                  <a:pt x="3674848" y="0"/>
                </a:lnTo>
                <a:lnTo>
                  <a:pt x="3674848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9" name="Google Shape;1149;p134"/>
          <p:cNvSpPr/>
          <p:nvPr/>
        </p:nvSpPr>
        <p:spPr>
          <a:xfrm>
            <a:off x="3653288" y="2136577"/>
            <a:ext cx="1837424" cy="1224183"/>
          </a:xfrm>
          <a:custGeom>
            <a:rect b="b" l="l" r="r" t="t"/>
            <a:pathLst>
              <a:path extrusionOk="0" h="2448367" w="3674848">
                <a:moveTo>
                  <a:pt x="0" y="0"/>
                </a:moveTo>
                <a:lnTo>
                  <a:pt x="3674848" y="0"/>
                </a:lnTo>
                <a:lnTo>
                  <a:pt x="3674848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0" name="Google Shape;1150;p134"/>
          <p:cNvSpPr/>
          <p:nvPr/>
        </p:nvSpPr>
        <p:spPr>
          <a:xfrm>
            <a:off x="6254831" y="2136577"/>
            <a:ext cx="1837424" cy="1224183"/>
          </a:xfrm>
          <a:custGeom>
            <a:rect b="b" l="l" r="r" t="t"/>
            <a:pathLst>
              <a:path extrusionOk="0" h="2448367" w="3674848">
                <a:moveTo>
                  <a:pt x="0" y="0"/>
                </a:moveTo>
                <a:lnTo>
                  <a:pt x="3674848" y="0"/>
                </a:lnTo>
                <a:lnTo>
                  <a:pt x="3674848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1" name="Google Shape;1151;p134"/>
          <p:cNvSpPr txBox="1"/>
          <p:nvPr/>
        </p:nvSpPr>
        <p:spPr>
          <a:xfrm>
            <a:off x="2015672" y="602663"/>
            <a:ext cx="5235530" cy="42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lines include all beer types (light, dark, sour) as well as 2 sizes across 10 flavors</a:t>
            </a:r>
            <a:endParaRPr sz="700"/>
          </a:p>
        </p:txBody>
      </p:sp>
      <p:sp>
        <p:nvSpPr>
          <p:cNvPr id="1152" name="Google Shape;1152;p134"/>
          <p:cNvSpPr txBox="1"/>
          <p:nvPr/>
        </p:nvSpPr>
        <p:spPr>
          <a:xfrm>
            <a:off x="3606177" y="1549008"/>
            <a:ext cx="193164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Seasonal Brews + Mix Packs</a:t>
            </a:r>
            <a:endParaRPr sz="700"/>
          </a:p>
        </p:txBody>
      </p:sp>
      <p:sp>
        <p:nvSpPr>
          <p:cNvPr id="1153" name="Google Shape;1153;p134"/>
          <p:cNvSpPr txBox="1"/>
          <p:nvPr/>
        </p:nvSpPr>
        <p:spPr>
          <a:xfrm>
            <a:off x="918909" y="3439380"/>
            <a:ext cx="2139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The products to be positioned as not just great non alcoholic beer but great beer. Actions - Small pilot batches and an R&amp;D lab, quality controls and consumer feedback integration </a:t>
            </a:r>
            <a:endParaRPr sz="600"/>
          </a:p>
        </p:txBody>
      </p:sp>
      <p:sp>
        <p:nvSpPr>
          <p:cNvPr id="1154" name="Google Shape;1154;p134"/>
          <p:cNvSpPr txBox="1"/>
          <p:nvPr/>
        </p:nvSpPr>
        <p:spPr>
          <a:xfrm>
            <a:off x="3447878" y="3439380"/>
            <a:ext cx="2371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Product lines that are limited editions, seasonal, and region specific to appeal to all preferences. Mix packs would enable flavor exploration while merch would help build community </a:t>
            </a:r>
            <a:endParaRPr sz="600"/>
          </a:p>
        </p:txBody>
      </p:sp>
      <p:sp>
        <p:nvSpPr>
          <p:cNvPr id="1155" name="Google Shape;1155;p134"/>
          <p:cNvSpPr txBox="1"/>
          <p:nvPr/>
        </p:nvSpPr>
        <p:spPr>
          <a:xfrm>
            <a:off x="6261645" y="1518947"/>
            <a:ext cx="1931646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Fitness Brews</a:t>
            </a:r>
            <a:endParaRPr sz="700"/>
          </a:p>
        </p:txBody>
      </p:sp>
      <p:sp>
        <p:nvSpPr>
          <p:cNvPr id="1156" name="Google Shape;1156;p134"/>
          <p:cNvSpPr txBox="1"/>
          <p:nvPr/>
        </p:nvSpPr>
        <p:spPr>
          <a:xfrm>
            <a:off x="6095290" y="3439380"/>
            <a:ext cx="22644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Further exploring the Blue Ocean space are product lines crafted specifically for mental wellness, athletic recovery (post-recovery workouts, brews with BCAAs, electrolytes)</a:t>
            </a:r>
            <a:endParaRPr sz="600"/>
          </a:p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6469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Google Shape;1157;p134"/>
          <p:cNvSpPr txBox="1"/>
          <p:nvPr/>
        </p:nvSpPr>
        <p:spPr>
          <a:xfrm>
            <a:off x="1004634" y="1518651"/>
            <a:ext cx="1931646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Product Quality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63" name="Google Shape;1163;p135"/>
          <p:cNvGrpSpPr/>
          <p:nvPr/>
        </p:nvGrpSpPr>
        <p:grpSpPr>
          <a:xfrm>
            <a:off x="776345" y="1389171"/>
            <a:ext cx="2388225" cy="3355211"/>
            <a:chOff x="0" y="-38100"/>
            <a:chExt cx="1257995" cy="1767354"/>
          </a:xfrm>
        </p:grpSpPr>
        <p:sp>
          <p:nvSpPr>
            <p:cNvPr id="1164" name="Google Shape;1164;p135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35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135"/>
          <p:cNvGrpSpPr/>
          <p:nvPr/>
        </p:nvGrpSpPr>
        <p:grpSpPr>
          <a:xfrm>
            <a:off x="5979431" y="1389171"/>
            <a:ext cx="2388225" cy="3355211"/>
            <a:chOff x="0" y="-38100"/>
            <a:chExt cx="1257995" cy="1767354"/>
          </a:xfrm>
        </p:grpSpPr>
        <p:sp>
          <p:nvSpPr>
            <p:cNvPr id="1167" name="Google Shape;1167;p135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35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" name="Google Shape;1169;p135"/>
          <p:cNvSpPr/>
          <p:nvPr/>
        </p:nvSpPr>
        <p:spPr>
          <a:xfrm flipH="1">
            <a:off x="3377888" y="3207423"/>
            <a:ext cx="2511098" cy="1349715"/>
          </a:xfrm>
          <a:custGeom>
            <a:rect b="b" l="l" r="r" t="t"/>
            <a:pathLst>
              <a:path extrusionOk="0" h="2699430" w="5022196">
                <a:moveTo>
                  <a:pt x="5022196" y="0"/>
                </a:moveTo>
                <a:lnTo>
                  <a:pt x="0" y="0"/>
                </a:lnTo>
                <a:lnTo>
                  <a:pt x="0" y="2699431"/>
                </a:lnTo>
                <a:lnTo>
                  <a:pt x="5022196" y="2699431"/>
                </a:lnTo>
                <a:lnTo>
                  <a:pt x="5022196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70" name="Google Shape;1170;p135"/>
          <p:cNvGrpSpPr/>
          <p:nvPr/>
        </p:nvGrpSpPr>
        <p:grpSpPr>
          <a:xfrm>
            <a:off x="3377888" y="1389171"/>
            <a:ext cx="2388225" cy="3355211"/>
            <a:chOff x="0" y="-38100"/>
            <a:chExt cx="1257995" cy="1767354"/>
          </a:xfrm>
        </p:grpSpPr>
        <p:sp>
          <p:nvSpPr>
            <p:cNvPr id="1171" name="Google Shape;1171;p135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D0EBC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35"/>
            <p:cNvSpPr txBox="1"/>
            <p:nvPr/>
          </p:nvSpPr>
          <p:spPr>
            <a:xfrm>
              <a:off x="0" y="-38100"/>
              <a:ext cx="1257995" cy="17673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135"/>
          <p:cNvGrpSpPr/>
          <p:nvPr/>
        </p:nvGrpSpPr>
        <p:grpSpPr>
          <a:xfrm>
            <a:off x="177695" y="130876"/>
            <a:ext cx="6434598" cy="305100"/>
            <a:chOff x="0" y="0"/>
            <a:chExt cx="17158927" cy="813600"/>
          </a:xfrm>
        </p:grpSpPr>
        <p:sp>
          <p:nvSpPr>
            <p:cNvPr id="1174" name="Google Shape;1174;p135"/>
            <p:cNvSpPr/>
            <p:nvPr/>
          </p:nvSpPr>
          <p:spPr>
            <a:xfrm>
              <a:off x="0" y="0"/>
              <a:ext cx="17158926" cy="813600"/>
            </a:xfrm>
            <a:custGeom>
              <a:rect b="b" l="l" r="r" t="t"/>
              <a:pathLst>
                <a:path extrusionOk="0" h="813600" w="17158926">
                  <a:moveTo>
                    <a:pt x="0" y="0"/>
                  </a:moveTo>
                  <a:lnTo>
                    <a:pt x="17158926" y="0"/>
                  </a:lnTo>
                  <a:lnTo>
                    <a:pt x="17158926" y="813600"/>
                  </a:lnTo>
                  <a:lnTo>
                    <a:pt x="0" y="8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75" name="Google Shape;1175;p135"/>
            <p:cNvSpPr txBox="1"/>
            <p:nvPr/>
          </p:nvSpPr>
          <p:spPr>
            <a:xfrm>
              <a:off x="0" y="9525"/>
              <a:ext cx="17158927" cy="804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Differentiation strategy - Consumer Experience</a:t>
              </a:r>
              <a:endParaRPr sz="700"/>
            </a:p>
          </p:txBody>
        </p:sp>
      </p:grpSp>
      <p:sp>
        <p:nvSpPr>
          <p:cNvPr id="1176" name="Google Shape;1176;p135"/>
          <p:cNvSpPr/>
          <p:nvPr/>
        </p:nvSpPr>
        <p:spPr>
          <a:xfrm>
            <a:off x="1074788" y="2136577"/>
            <a:ext cx="1828134" cy="1217994"/>
          </a:xfrm>
          <a:custGeom>
            <a:rect b="b" l="l" r="r" t="t"/>
            <a:pathLst>
              <a:path extrusionOk="0" h="2435988" w="3656267">
                <a:moveTo>
                  <a:pt x="0" y="0"/>
                </a:moveTo>
                <a:lnTo>
                  <a:pt x="3656267" y="0"/>
                </a:lnTo>
                <a:lnTo>
                  <a:pt x="3656267" y="2435987"/>
                </a:lnTo>
                <a:lnTo>
                  <a:pt x="0" y="243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7" name="Google Shape;1177;p135"/>
          <p:cNvSpPr/>
          <p:nvPr/>
        </p:nvSpPr>
        <p:spPr>
          <a:xfrm>
            <a:off x="3657934" y="2136577"/>
            <a:ext cx="1828134" cy="1217994"/>
          </a:xfrm>
          <a:custGeom>
            <a:rect b="b" l="l" r="r" t="t"/>
            <a:pathLst>
              <a:path extrusionOk="0" h="2435988" w="3656267">
                <a:moveTo>
                  <a:pt x="0" y="0"/>
                </a:moveTo>
                <a:lnTo>
                  <a:pt x="3656266" y="0"/>
                </a:lnTo>
                <a:lnTo>
                  <a:pt x="3656266" y="2435987"/>
                </a:lnTo>
                <a:lnTo>
                  <a:pt x="0" y="24359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8" name="Google Shape;1178;p135"/>
          <p:cNvSpPr/>
          <p:nvPr/>
        </p:nvSpPr>
        <p:spPr>
          <a:xfrm>
            <a:off x="6124542" y="2174445"/>
            <a:ext cx="2098002" cy="1180126"/>
          </a:xfrm>
          <a:custGeom>
            <a:rect b="b" l="l" r="r" t="t"/>
            <a:pathLst>
              <a:path extrusionOk="0" h="2360251" w="4196003">
                <a:moveTo>
                  <a:pt x="0" y="0"/>
                </a:moveTo>
                <a:lnTo>
                  <a:pt x="4196003" y="0"/>
                </a:lnTo>
                <a:lnTo>
                  <a:pt x="4196003" y="2360251"/>
                </a:lnTo>
                <a:lnTo>
                  <a:pt x="0" y="2360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9" name="Google Shape;1179;p135"/>
          <p:cNvSpPr txBox="1"/>
          <p:nvPr/>
        </p:nvSpPr>
        <p:spPr>
          <a:xfrm>
            <a:off x="3606177" y="1549008"/>
            <a:ext cx="193164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Digital Experiences</a:t>
            </a:r>
            <a:endParaRPr sz="700"/>
          </a:p>
        </p:txBody>
      </p:sp>
      <p:sp>
        <p:nvSpPr>
          <p:cNvPr id="1180" name="Google Shape;1180;p135"/>
          <p:cNvSpPr txBox="1"/>
          <p:nvPr/>
        </p:nvSpPr>
        <p:spPr>
          <a:xfrm>
            <a:off x="918909" y="3439380"/>
            <a:ext cx="2139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The products to be given premium shelf space via Coc</a:t>
            </a:r>
            <a:r>
              <a:rPr lang="en" sz="1000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 Cola’s network, availability of mini travel cans and taste flight packs. Taps to be installed in indirect B2C channels</a:t>
            </a:r>
            <a:endParaRPr sz="600"/>
          </a:p>
        </p:txBody>
      </p:sp>
      <p:sp>
        <p:nvSpPr>
          <p:cNvPr id="1181" name="Google Shape;1181;p135"/>
          <p:cNvSpPr txBox="1"/>
          <p:nvPr/>
        </p:nvSpPr>
        <p:spPr>
          <a:xfrm>
            <a:off x="3550583" y="3644168"/>
            <a:ext cx="2042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Integration of fitness tracking and challenges in Athletic Co’s app. Gamified reward systems for regular app users. </a:t>
            </a:r>
            <a:endParaRPr sz="600"/>
          </a:p>
        </p:txBody>
      </p:sp>
      <p:sp>
        <p:nvSpPr>
          <p:cNvPr id="1182" name="Google Shape;1182;p135"/>
          <p:cNvSpPr txBox="1"/>
          <p:nvPr/>
        </p:nvSpPr>
        <p:spPr>
          <a:xfrm>
            <a:off x="6261645" y="1518947"/>
            <a:ext cx="1931646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Pop-Up Events</a:t>
            </a:r>
            <a:endParaRPr sz="700"/>
          </a:p>
        </p:txBody>
      </p:sp>
      <p:sp>
        <p:nvSpPr>
          <p:cNvPr id="1183" name="Google Shape;1183;p135"/>
          <p:cNvSpPr txBox="1"/>
          <p:nvPr/>
        </p:nvSpPr>
        <p:spPr>
          <a:xfrm>
            <a:off x="6095290" y="3439380"/>
            <a:ext cx="2264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Pop-up events for sober curious individuals in bars and restaurants, stalls in sports and wellness related events such as marathons, Athletic Co inspired yoga sessions or cold plunges</a:t>
            </a:r>
            <a:endParaRPr sz="600"/>
          </a:p>
        </p:txBody>
      </p:sp>
      <p:sp>
        <p:nvSpPr>
          <p:cNvPr id="1184" name="Google Shape;1184;p135"/>
          <p:cNvSpPr txBox="1"/>
          <p:nvPr/>
        </p:nvSpPr>
        <p:spPr>
          <a:xfrm>
            <a:off x="1004634" y="1518651"/>
            <a:ext cx="1931646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In-store experiences</a:t>
            </a:r>
            <a:endParaRPr sz="700"/>
          </a:p>
        </p:txBody>
      </p:sp>
      <p:sp>
        <p:nvSpPr>
          <p:cNvPr id="1185" name="Google Shape;1185;p135"/>
          <p:cNvSpPr txBox="1"/>
          <p:nvPr/>
        </p:nvSpPr>
        <p:spPr>
          <a:xfrm>
            <a:off x="2015672" y="602663"/>
            <a:ext cx="5235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Product lines available via direct and indirect B2C channels (retail stores, gyms, wellness centers) leveraging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Coca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Cola’s massive distribution scale and capacity. Also, available D2C via websites. 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1" name="Google Shape;1191;p136"/>
          <p:cNvSpPr/>
          <p:nvPr/>
        </p:nvSpPr>
        <p:spPr>
          <a:xfrm>
            <a:off x="0" y="1965802"/>
            <a:ext cx="9144000" cy="1954530"/>
          </a:xfrm>
          <a:custGeom>
            <a:rect b="b" l="l" r="r" t="t"/>
            <a:pathLst>
              <a:path extrusionOk="0" h="3909060" w="18288000">
                <a:moveTo>
                  <a:pt x="0" y="0"/>
                </a:moveTo>
                <a:lnTo>
                  <a:pt x="18288000" y="0"/>
                </a:lnTo>
                <a:lnTo>
                  <a:pt x="18288000" y="3909060"/>
                </a:lnTo>
                <a:lnTo>
                  <a:pt x="0" y="39090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2" name="Google Shape;1192;p136"/>
          <p:cNvSpPr/>
          <p:nvPr/>
        </p:nvSpPr>
        <p:spPr>
          <a:xfrm>
            <a:off x="4875316" y="2519363"/>
            <a:ext cx="890717" cy="905429"/>
          </a:xfrm>
          <a:custGeom>
            <a:rect b="b" l="l" r="r" t="t"/>
            <a:pathLst>
              <a:path extrusionOk="0" h="1810859" w="1781433">
                <a:moveTo>
                  <a:pt x="0" y="0"/>
                </a:moveTo>
                <a:lnTo>
                  <a:pt x="1781433" y="0"/>
                </a:lnTo>
                <a:lnTo>
                  <a:pt x="1781433" y="1810859"/>
                </a:lnTo>
                <a:lnTo>
                  <a:pt x="0" y="181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3" name="Google Shape;1193;p136"/>
          <p:cNvSpPr/>
          <p:nvPr/>
        </p:nvSpPr>
        <p:spPr>
          <a:xfrm>
            <a:off x="6381444" y="2462213"/>
            <a:ext cx="890717" cy="905429"/>
          </a:xfrm>
          <a:custGeom>
            <a:rect b="b" l="l" r="r" t="t"/>
            <a:pathLst>
              <a:path extrusionOk="0" h="1810859" w="1781433">
                <a:moveTo>
                  <a:pt x="0" y="0"/>
                </a:moveTo>
                <a:lnTo>
                  <a:pt x="1781433" y="0"/>
                </a:lnTo>
                <a:lnTo>
                  <a:pt x="1781433" y="1810859"/>
                </a:lnTo>
                <a:lnTo>
                  <a:pt x="0" y="181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4" name="Google Shape;1194;p136"/>
          <p:cNvSpPr/>
          <p:nvPr/>
        </p:nvSpPr>
        <p:spPr>
          <a:xfrm>
            <a:off x="1848774" y="2519363"/>
            <a:ext cx="890717" cy="905429"/>
          </a:xfrm>
          <a:custGeom>
            <a:rect b="b" l="l" r="r" t="t"/>
            <a:pathLst>
              <a:path extrusionOk="0" h="1810859" w="1781433">
                <a:moveTo>
                  <a:pt x="0" y="0"/>
                </a:moveTo>
                <a:lnTo>
                  <a:pt x="1781433" y="0"/>
                </a:lnTo>
                <a:lnTo>
                  <a:pt x="1781433" y="1810859"/>
                </a:lnTo>
                <a:lnTo>
                  <a:pt x="0" y="181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5" name="Google Shape;1195;p136"/>
          <p:cNvSpPr/>
          <p:nvPr/>
        </p:nvSpPr>
        <p:spPr>
          <a:xfrm>
            <a:off x="3369189" y="2462213"/>
            <a:ext cx="890717" cy="905429"/>
          </a:xfrm>
          <a:custGeom>
            <a:rect b="b" l="l" r="r" t="t"/>
            <a:pathLst>
              <a:path extrusionOk="0" h="1810859" w="1781433">
                <a:moveTo>
                  <a:pt x="0" y="0"/>
                </a:moveTo>
                <a:lnTo>
                  <a:pt x="1781433" y="0"/>
                </a:lnTo>
                <a:lnTo>
                  <a:pt x="1781433" y="1810859"/>
                </a:lnTo>
                <a:lnTo>
                  <a:pt x="0" y="1810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96" name="Google Shape;1196;p136"/>
          <p:cNvGrpSpPr/>
          <p:nvPr/>
        </p:nvGrpSpPr>
        <p:grpSpPr>
          <a:xfrm>
            <a:off x="177695" y="130876"/>
            <a:ext cx="6434598" cy="339001"/>
            <a:chOff x="0" y="0"/>
            <a:chExt cx="17158927" cy="904002"/>
          </a:xfrm>
        </p:grpSpPr>
        <p:sp>
          <p:nvSpPr>
            <p:cNvPr id="1197" name="Google Shape;1197;p136"/>
            <p:cNvSpPr/>
            <p:nvPr/>
          </p:nvSpPr>
          <p:spPr>
            <a:xfrm>
              <a:off x="0" y="0"/>
              <a:ext cx="17158926" cy="904002"/>
            </a:xfrm>
            <a:custGeom>
              <a:rect b="b" l="l" r="r" t="t"/>
              <a:pathLst>
                <a:path extrusionOk="0" h="904002" w="17158926">
                  <a:moveTo>
                    <a:pt x="0" y="0"/>
                  </a:moveTo>
                  <a:lnTo>
                    <a:pt x="17158926" y="0"/>
                  </a:lnTo>
                  <a:lnTo>
                    <a:pt x="17158926" y="904002"/>
                  </a:lnTo>
                  <a:lnTo>
                    <a:pt x="0" y="904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98" name="Google Shape;1198;p136"/>
            <p:cNvSpPr txBox="1"/>
            <p:nvPr/>
          </p:nvSpPr>
          <p:spPr>
            <a:xfrm>
              <a:off x="0" y="0"/>
              <a:ext cx="17158927" cy="9040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7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 Strategy</a:t>
              </a:r>
              <a:endParaRPr sz="700"/>
            </a:p>
          </p:txBody>
        </p:sp>
      </p:grpSp>
      <p:sp>
        <p:nvSpPr>
          <p:cNvPr id="1199" name="Google Shape;1199;p136"/>
          <p:cNvSpPr/>
          <p:nvPr/>
        </p:nvSpPr>
        <p:spPr>
          <a:xfrm>
            <a:off x="2079753" y="2761986"/>
            <a:ext cx="428758" cy="420183"/>
          </a:xfrm>
          <a:custGeom>
            <a:rect b="b" l="l" r="r" t="t"/>
            <a:pathLst>
              <a:path extrusionOk="0" h="840367" w="857517">
                <a:moveTo>
                  <a:pt x="0" y="0"/>
                </a:moveTo>
                <a:lnTo>
                  <a:pt x="857518" y="0"/>
                </a:lnTo>
                <a:lnTo>
                  <a:pt x="857518" y="840367"/>
                </a:lnTo>
                <a:lnTo>
                  <a:pt x="0" y="840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0" name="Google Shape;1200;p136"/>
          <p:cNvSpPr/>
          <p:nvPr/>
        </p:nvSpPr>
        <p:spPr>
          <a:xfrm>
            <a:off x="3557643" y="2760425"/>
            <a:ext cx="513809" cy="301863"/>
          </a:xfrm>
          <a:custGeom>
            <a:rect b="b" l="l" r="r" t="t"/>
            <a:pathLst>
              <a:path extrusionOk="0" h="603725" w="1027618">
                <a:moveTo>
                  <a:pt x="0" y="0"/>
                </a:moveTo>
                <a:lnTo>
                  <a:pt x="1027618" y="0"/>
                </a:lnTo>
                <a:lnTo>
                  <a:pt x="1027618" y="603725"/>
                </a:lnTo>
                <a:lnTo>
                  <a:pt x="0" y="603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1" name="Google Shape;1201;p136"/>
          <p:cNvSpPr/>
          <p:nvPr/>
        </p:nvSpPr>
        <p:spPr>
          <a:xfrm>
            <a:off x="5121918" y="2732491"/>
            <a:ext cx="400708" cy="479173"/>
          </a:xfrm>
          <a:custGeom>
            <a:rect b="b" l="l" r="r" t="t"/>
            <a:pathLst>
              <a:path extrusionOk="0" h="958346" w="801417">
                <a:moveTo>
                  <a:pt x="0" y="0"/>
                </a:moveTo>
                <a:lnTo>
                  <a:pt x="801417" y="0"/>
                </a:lnTo>
                <a:lnTo>
                  <a:pt x="801417" y="958346"/>
                </a:lnTo>
                <a:lnTo>
                  <a:pt x="0" y="958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2" name="Google Shape;1202;p136"/>
          <p:cNvSpPr/>
          <p:nvPr/>
        </p:nvSpPr>
        <p:spPr>
          <a:xfrm>
            <a:off x="6628045" y="2681112"/>
            <a:ext cx="454772" cy="467632"/>
          </a:xfrm>
          <a:custGeom>
            <a:rect b="b" l="l" r="r" t="t"/>
            <a:pathLst>
              <a:path extrusionOk="0" h="935264" w="909544">
                <a:moveTo>
                  <a:pt x="0" y="0"/>
                </a:moveTo>
                <a:lnTo>
                  <a:pt x="909544" y="0"/>
                </a:lnTo>
                <a:lnTo>
                  <a:pt x="909544" y="935264"/>
                </a:lnTo>
                <a:lnTo>
                  <a:pt x="0" y="935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3" name="Google Shape;1203;p136"/>
          <p:cNvSpPr txBox="1"/>
          <p:nvPr/>
        </p:nvSpPr>
        <p:spPr>
          <a:xfrm>
            <a:off x="1622280" y="3701454"/>
            <a:ext cx="1477056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Q1: Performance and Purpose</a:t>
            </a:r>
            <a:endParaRPr sz="700"/>
          </a:p>
        </p:txBody>
      </p:sp>
      <p:sp>
        <p:nvSpPr>
          <p:cNvPr id="1204" name="Google Shape;1204;p136"/>
          <p:cNvSpPr txBox="1"/>
          <p:nvPr/>
        </p:nvSpPr>
        <p:spPr>
          <a:xfrm>
            <a:off x="3133666" y="899955"/>
            <a:ext cx="1477056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Q2: Wellness and Balance</a:t>
            </a:r>
            <a:endParaRPr sz="700"/>
          </a:p>
        </p:txBody>
      </p:sp>
      <p:sp>
        <p:nvSpPr>
          <p:cNvPr id="1205" name="Google Shape;1205;p136"/>
          <p:cNvSpPr txBox="1"/>
          <p:nvPr/>
        </p:nvSpPr>
        <p:spPr>
          <a:xfrm>
            <a:off x="4469912" y="3626529"/>
            <a:ext cx="14772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Q3: Community and Discovery</a:t>
            </a:r>
            <a:endParaRPr sz="700"/>
          </a:p>
        </p:txBody>
      </p:sp>
      <p:sp>
        <p:nvSpPr>
          <p:cNvPr id="1206" name="Google Shape;1206;p136"/>
          <p:cNvSpPr txBox="1"/>
          <p:nvPr/>
        </p:nvSpPr>
        <p:spPr>
          <a:xfrm>
            <a:off x="6088274" y="899955"/>
            <a:ext cx="1477056" cy="407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Q4: Celebration and Reflection</a:t>
            </a:r>
            <a:endParaRPr sz="700"/>
          </a:p>
        </p:txBody>
      </p:sp>
      <p:sp>
        <p:nvSpPr>
          <p:cNvPr id="1207" name="Google Shape;1207;p136"/>
          <p:cNvSpPr txBox="1"/>
          <p:nvPr/>
        </p:nvSpPr>
        <p:spPr>
          <a:xfrm>
            <a:off x="1622275" y="4177500"/>
            <a:ext cx="1614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Announce acquisition and brand refresh, roll out new packaging, presence in podcasts, magazines, blogs</a:t>
            </a:r>
            <a:endParaRPr sz="700"/>
          </a:p>
        </p:txBody>
      </p:sp>
      <p:sp>
        <p:nvSpPr>
          <p:cNvPr id="1208" name="Google Shape;1208;p136"/>
          <p:cNvSpPr txBox="1"/>
          <p:nvPr/>
        </p:nvSpPr>
        <p:spPr>
          <a:xfrm>
            <a:off x="3116501" y="1433275"/>
            <a:ext cx="1477056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Drop campaign for mental wellness product line, wellness pop-up events and influencer partnerships </a:t>
            </a:r>
            <a:endParaRPr sz="700"/>
          </a:p>
        </p:txBody>
      </p:sp>
      <p:sp>
        <p:nvSpPr>
          <p:cNvPr id="1209" name="Google Shape;1209;p136"/>
          <p:cNvSpPr txBox="1"/>
          <p:nvPr/>
        </p:nvSpPr>
        <p:spPr>
          <a:xfrm>
            <a:off x="4469907" y="4069662"/>
            <a:ext cx="18318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Push for user generated content, fitness challenges on app tied with rewards, social media fitness campaign, Sober Stars vlogs</a:t>
            </a:r>
            <a:endParaRPr sz="700"/>
          </a:p>
        </p:txBody>
      </p:sp>
      <p:sp>
        <p:nvSpPr>
          <p:cNvPr id="1210" name="Google Shape;1210;p136"/>
          <p:cNvSpPr txBox="1"/>
          <p:nvPr/>
        </p:nvSpPr>
        <p:spPr>
          <a:xfrm>
            <a:off x="6177975" y="1433275"/>
            <a:ext cx="1477056" cy="879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Campaign and pop up events for limited edition and seasonal brew drops, promoted by athletes and recipe creators 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6" name="Google Shape;1216;p137"/>
          <p:cNvSpPr txBox="1"/>
          <p:nvPr>
            <p:ph idx="4294967295" type="title"/>
          </p:nvPr>
        </p:nvSpPr>
        <p:spPr>
          <a:xfrm>
            <a:off x="1429200" y="1091850"/>
            <a:ext cx="5943600" cy="29598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2" name="Google Shape;1222;p138"/>
          <p:cNvSpPr txBox="1"/>
          <p:nvPr>
            <p:ph idx="4294967295" type="title"/>
          </p:nvPr>
        </p:nvSpPr>
        <p:spPr>
          <a:xfrm>
            <a:off x="254225" y="0"/>
            <a:ext cx="8525100" cy="33831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References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4"/>
              </a:rPr>
              <a:t>https://athleticbrewing.com/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5"/>
              </a:rPr>
              <a:t>https://sinuatemedia.com/non-alcoholic-beer-soaring-40-billion-dollars/#:~:text=Non%2DAlcoholic%20Beer%20Soberly%20Soaring,of%20the%20craft%20beer%20market</a:t>
            </a:r>
            <a:r>
              <a:rPr b="0" lang="en" sz="1000">
                <a:latin typeface="Arial"/>
                <a:ea typeface="Arial"/>
                <a:cs typeface="Arial"/>
                <a:sym typeface="Arial"/>
              </a:rPr>
              <a:t>.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6"/>
              </a:rPr>
              <a:t>https://www.thedailyupside.com/industries/consumer/americas-biggest-non-alcoholic-beer-company-valued-at-800-million/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7"/>
              </a:rPr>
              <a:t>https://www.prnewswire.com/news-releases/athletic-brewing-company-announces-2-million-two-for-the-trails-donation-to-protect-and-restore-outdoor-spaces-302330751.html</a:t>
            </a:r>
            <a:endParaRPr b="0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000" u="sng">
                <a:latin typeface="Arial"/>
                <a:ea typeface="Arial"/>
                <a:cs typeface="Arial"/>
                <a:sym typeface="Arial"/>
                <a:hlinkClick r:id="rId8"/>
              </a:rPr>
              <a:t>https://bstrategyhub.com/swot-analysis-of-coca-cola-2019-coca-cola-swot-analysis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22" u="sng">
                <a:hlinkClick r:id="rId9"/>
              </a:rPr>
              <a:t>https://www.marketing91.com/swot-coca-cola/</a:t>
            </a:r>
            <a:endParaRPr sz="102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3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8" name="Google Shape;1228;p139"/>
          <p:cNvSpPr txBox="1"/>
          <p:nvPr>
            <p:ph idx="4294967295" type="title"/>
          </p:nvPr>
        </p:nvSpPr>
        <p:spPr>
          <a:xfrm>
            <a:off x="1429200" y="1091850"/>
            <a:ext cx="5943600" cy="29598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Appendix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4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4" name="Google Shape;1234;p140"/>
          <p:cNvSpPr txBox="1"/>
          <p:nvPr>
            <p:ph idx="4294967295" type="title"/>
          </p:nvPr>
        </p:nvSpPr>
        <p:spPr>
          <a:xfrm>
            <a:off x="311700" y="480500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870"/>
              <a:t>PESTEL for Coke &amp; Athletic Brewing</a:t>
            </a:r>
            <a:endParaRPr b="1" sz="187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20"/>
          </a:p>
        </p:txBody>
      </p:sp>
      <p:sp>
        <p:nvSpPr>
          <p:cNvPr id="1235" name="Google Shape;1235;p140"/>
          <p:cNvSpPr txBox="1"/>
          <p:nvPr>
            <p:ph idx="4294967295" type="body"/>
          </p:nvPr>
        </p:nvSpPr>
        <p:spPr>
          <a:xfrm>
            <a:off x="253025" y="903850"/>
            <a:ext cx="8520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Political: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Subject to global regulations (health, taxation, packaging).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Regulations on non-alcoholic beverages and alcohol laws.</a:t>
            </a:r>
            <a:endParaRPr sz="10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Economic: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Impact of currency fluctuations, health-conscious shift affecting soda sales.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Growing demand for non-alcoholic beer, pricing pressures.</a:t>
            </a:r>
            <a:endParaRPr sz="10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Social: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Shift towards healthier options, increasing concern for sustainability.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Targets health-conscious consumers, eco-friendly and sustainable practices.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</p:txBody>
      </p:sp>
      <p:sp>
        <p:nvSpPr>
          <p:cNvPr id="1236" name="Google Shape;1236;p140"/>
          <p:cNvSpPr txBox="1"/>
          <p:nvPr/>
        </p:nvSpPr>
        <p:spPr>
          <a:xfrm>
            <a:off x="8183925" y="4912750"/>
            <a:ext cx="1000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Montserrat"/>
                <a:ea typeface="Montserrat"/>
                <a:cs typeface="Montserrat"/>
                <a:sym typeface="Montserrat"/>
              </a:rPr>
              <a:t>Done with AI aid</a:t>
            </a:r>
            <a:endParaRPr sz="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4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2" name="Google Shape;1242;p141"/>
          <p:cNvSpPr txBox="1"/>
          <p:nvPr>
            <p:ph idx="4294967295" type="title"/>
          </p:nvPr>
        </p:nvSpPr>
        <p:spPr>
          <a:xfrm>
            <a:off x="311700" y="2005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70"/>
              <a:t>PESTEL for Coke &amp; Athletic Brewing</a:t>
            </a:r>
            <a:endParaRPr/>
          </a:p>
        </p:txBody>
      </p:sp>
      <p:sp>
        <p:nvSpPr>
          <p:cNvPr id="1243" name="Google Shape;1243;p141"/>
          <p:cNvSpPr txBox="1"/>
          <p:nvPr>
            <p:ph idx="4294967295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Technological: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Advanced manufacturing, e-commerce, and digital marketing.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Uses innovation in brewing technology and direct-to-consumer strategies.</a:t>
            </a:r>
            <a:endParaRPr sz="10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Environmental: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Pressure on reducing plastic, water conservation, and carbon emissions.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Eco-friendly packaging, sustainable brewing processes.</a:t>
            </a:r>
            <a:endParaRPr sz="107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075">
                <a:solidFill>
                  <a:schemeClr val="dk1"/>
                </a:solidFill>
              </a:rPr>
              <a:t>Legal:</a:t>
            </a:r>
            <a:endParaRPr b="1"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Coca-Cola</a:t>
            </a:r>
            <a:r>
              <a:rPr lang="en" sz="1075">
                <a:solidFill>
                  <a:schemeClr val="dk1"/>
                </a:solidFill>
              </a:rPr>
              <a:t>: Adherence to labeling, health, environmental regulations, and lawsuits.</a:t>
            </a:r>
            <a:br>
              <a:rPr lang="en" sz="1075">
                <a:solidFill>
                  <a:schemeClr val="dk1"/>
                </a:solidFill>
              </a:rPr>
            </a:br>
            <a:endParaRPr sz="1075">
              <a:solidFill>
                <a:schemeClr val="dk1"/>
              </a:solidFill>
            </a:endParaRPr>
          </a:p>
          <a:p>
            <a:pPr indent="-29686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75"/>
              <a:buChar char="•"/>
            </a:pPr>
            <a:r>
              <a:rPr b="1" lang="en" sz="1075">
                <a:solidFill>
                  <a:schemeClr val="dk1"/>
                </a:solidFill>
              </a:rPr>
              <a:t>Athletic Brewing</a:t>
            </a:r>
            <a:r>
              <a:rPr lang="en" sz="1075">
                <a:solidFill>
                  <a:schemeClr val="dk1"/>
                </a:solidFill>
              </a:rPr>
              <a:t>: Compliance with health and safety standards for non-alcoholic drinks.</a:t>
            </a:r>
            <a:endParaRPr sz="2500"/>
          </a:p>
        </p:txBody>
      </p:sp>
      <p:sp>
        <p:nvSpPr>
          <p:cNvPr id="1244" name="Google Shape;1244;p141"/>
          <p:cNvSpPr txBox="1"/>
          <p:nvPr/>
        </p:nvSpPr>
        <p:spPr>
          <a:xfrm>
            <a:off x="8183925" y="4912750"/>
            <a:ext cx="1000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Montserrat"/>
                <a:ea typeface="Montserrat"/>
                <a:cs typeface="Montserrat"/>
                <a:sym typeface="Montserrat"/>
              </a:rPr>
              <a:t>Done with AI aid</a:t>
            </a:r>
            <a:endParaRPr sz="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4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0" name="Google Shape;1250;p142"/>
          <p:cNvSpPr txBox="1"/>
          <p:nvPr>
            <p:ph idx="4294967295" type="title"/>
          </p:nvPr>
        </p:nvSpPr>
        <p:spPr>
          <a:xfrm>
            <a:off x="204125" y="287575"/>
            <a:ext cx="8520600" cy="57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270"/>
              <a:t>Porter’s 5 Forces for Coke &amp; Athletic Brewing</a:t>
            </a:r>
            <a:endParaRPr b="1" sz="227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620"/>
          </a:p>
        </p:txBody>
      </p:sp>
      <p:sp>
        <p:nvSpPr>
          <p:cNvPr id="1251" name="Google Shape;1251;p142"/>
          <p:cNvSpPr txBox="1"/>
          <p:nvPr>
            <p:ph idx="4294967295" type="body"/>
          </p:nvPr>
        </p:nvSpPr>
        <p:spPr>
          <a:xfrm>
            <a:off x="311700" y="531950"/>
            <a:ext cx="8749800" cy="4611600"/>
          </a:xfrm>
          <a:prstGeom prst="rect">
            <a:avLst/>
          </a:prstGeom>
        </p:spPr>
        <p:txBody>
          <a:bodyPr anchorCtr="0" anchor="t" bIns="22850" lIns="45725" spcFirstLastPara="1" rIns="45725" wrap="square" tIns="22850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1. Threat of New Entrants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Coca-Cola</a:t>
            </a:r>
            <a:r>
              <a:rPr lang="en" sz="1100">
                <a:solidFill>
                  <a:schemeClr val="dk1"/>
                </a:solidFill>
              </a:rPr>
              <a:t>: Low threat due to strong brand, distribution, and economies of scale.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Athletic Brewing</a:t>
            </a:r>
            <a:r>
              <a:rPr lang="en" sz="1100">
                <a:solidFill>
                  <a:schemeClr val="dk1"/>
                </a:solidFill>
              </a:rPr>
              <a:t>: High threat due to market growth in non-alcoholic beverages and new competitors.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2. Bargaining Power of Suppliers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Coca-Cola</a:t>
            </a:r>
            <a:r>
              <a:rPr lang="en" sz="1100">
                <a:solidFill>
                  <a:schemeClr val="dk1"/>
                </a:solidFill>
              </a:rPr>
              <a:t>: Low power due to large-scale purchasing but relies on raw materials.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Athletic Brewing</a:t>
            </a:r>
            <a:r>
              <a:rPr lang="en" sz="1100">
                <a:solidFill>
                  <a:schemeClr val="dk1"/>
                </a:solidFill>
              </a:rPr>
              <a:t>: High power due to reliance on specific ingredients (e.g., hops, barley).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3. Bargaining Power of Buyers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Coca-Cola</a:t>
            </a:r>
            <a:r>
              <a:rPr lang="en" sz="1100">
                <a:solidFill>
                  <a:schemeClr val="dk1"/>
                </a:solidFill>
              </a:rPr>
              <a:t>: L</a:t>
            </a:r>
            <a:r>
              <a:rPr lang="en" sz="1100"/>
              <a:t>ow </a:t>
            </a:r>
            <a:r>
              <a:rPr lang="en" sz="1100">
                <a:solidFill>
                  <a:schemeClr val="dk1"/>
                </a:solidFill>
              </a:rPr>
              <a:t> power; shift to health-conscious and alternative drinks.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Athletic Brewing</a:t>
            </a:r>
            <a:r>
              <a:rPr lang="en" sz="1100">
                <a:solidFill>
                  <a:schemeClr val="dk1"/>
                </a:solidFill>
              </a:rPr>
              <a:t>: High power; consumers can easily switch to other non-alcoholic options.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4. Threat of Substitutes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Coca-Cola</a:t>
            </a:r>
            <a:r>
              <a:rPr lang="en" sz="1100">
                <a:solidFill>
                  <a:schemeClr val="dk1"/>
                </a:solidFill>
              </a:rPr>
              <a:t>: High threat from water, energy drinks, juices, and health drinks.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Athletic Brewing</a:t>
            </a:r>
            <a:r>
              <a:rPr lang="en" sz="1100">
                <a:solidFill>
                  <a:schemeClr val="dk1"/>
                </a:solidFill>
              </a:rPr>
              <a:t>: High threat from non-alcoholic beverages, kombucha, and other health-focused drinks.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5. Industry Rivalry</a:t>
            </a:r>
            <a:endParaRPr b="1"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Coca-Cola</a:t>
            </a:r>
            <a:r>
              <a:rPr lang="en" sz="1100">
                <a:solidFill>
                  <a:schemeClr val="dk1"/>
                </a:solidFill>
              </a:rPr>
              <a:t>: High rivalry with competitors like PepsiCo, Nestlé, and emerging health brands.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" sz="1100">
                <a:solidFill>
                  <a:schemeClr val="dk1"/>
                </a:solidFill>
              </a:rPr>
              <a:t>Athletic Brewing</a:t>
            </a:r>
            <a:r>
              <a:rPr lang="en" sz="1100">
                <a:solidFill>
                  <a:schemeClr val="dk1"/>
                </a:solidFill>
              </a:rPr>
              <a:t>: High rivalry with large non-alcoholic beer companies and craft beer brands.</a:t>
            </a:r>
            <a:endParaRPr/>
          </a:p>
        </p:txBody>
      </p:sp>
      <p:sp>
        <p:nvSpPr>
          <p:cNvPr id="1252" name="Google Shape;1252;p142"/>
          <p:cNvSpPr txBox="1"/>
          <p:nvPr/>
        </p:nvSpPr>
        <p:spPr>
          <a:xfrm>
            <a:off x="8183925" y="4912750"/>
            <a:ext cx="1000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Montserrat"/>
                <a:ea typeface="Montserrat"/>
                <a:cs typeface="Montserrat"/>
                <a:sym typeface="Montserrat"/>
              </a:rPr>
              <a:t>Done with AI aid</a:t>
            </a:r>
            <a:endParaRPr sz="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6"/>
          <p:cNvSpPr/>
          <p:nvPr/>
        </p:nvSpPr>
        <p:spPr>
          <a:xfrm>
            <a:off x="228588" y="223625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AGENDA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26" name="Google Shape;1026;p126"/>
          <p:cNvSpPr/>
          <p:nvPr/>
        </p:nvSpPr>
        <p:spPr>
          <a:xfrm>
            <a:off x="228600" y="898969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01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27" name="Google Shape;1027;p126"/>
          <p:cNvSpPr/>
          <p:nvPr/>
        </p:nvSpPr>
        <p:spPr>
          <a:xfrm>
            <a:off x="1929750" y="898975"/>
            <a:ext cx="24753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Make or buy?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28" name="Google Shape;1028;p126"/>
          <p:cNvSpPr/>
          <p:nvPr/>
        </p:nvSpPr>
        <p:spPr>
          <a:xfrm>
            <a:off x="228588" y="1601344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02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29" name="Google Shape;1029;p126"/>
          <p:cNvSpPr/>
          <p:nvPr/>
        </p:nvSpPr>
        <p:spPr>
          <a:xfrm>
            <a:off x="228588" y="2267344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03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0" name="Google Shape;1030;p126"/>
          <p:cNvSpPr/>
          <p:nvPr/>
        </p:nvSpPr>
        <p:spPr>
          <a:xfrm>
            <a:off x="4534188" y="2256757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04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1" name="Google Shape;1031;p126"/>
          <p:cNvSpPr/>
          <p:nvPr/>
        </p:nvSpPr>
        <p:spPr>
          <a:xfrm>
            <a:off x="228588" y="2933344"/>
            <a:ext cx="1572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05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2" name="Google Shape;1032;p126"/>
          <p:cNvSpPr/>
          <p:nvPr/>
        </p:nvSpPr>
        <p:spPr>
          <a:xfrm>
            <a:off x="4049400" y="3602426"/>
            <a:ext cx="1572000" cy="6273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07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3" name="Google Shape;1033;p126"/>
          <p:cNvSpPr/>
          <p:nvPr/>
        </p:nvSpPr>
        <p:spPr>
          <a:xfrm>
            <a:off x="228600" y="3602399"/>
            <a:ext cx="1572000" cy="6273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06</a:t>
            </a:r>
            <a:endParaRPr sz="24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4" name="Google Shape;1034;p126"/>
          <p:cNvSpPr/>
          <p:nvPr/>
        </p:nvSpPr>
        <p:spPr>
          <a:xfrm>
            <a:off x="1929750" y="1583175"/>
            <a:ext cx="61467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000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Brand alignment, target market and product line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5" name="Google Shape;1035;p126"/>
          <p:cNvSpPr/>
          <p:nvPr/>
        </p:nvSpPr>
        <p:spPr>
          <a:xfrm>
            <a:off x="1929750" y="2258263"/>
            <a:ext cx="24753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Synergy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6" name="Google Shape;1036;p126"/>
          <p:cNvSpPr/>
          <p:nvPr/>
        </p:nvSpPr>
        <p:spPr>
          <a:xfrm>
            <a:off x="1929750" y="2930350"/>
            <a:ext cx="29010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Positioning Map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7" name="Google Shape;1037;p126"/>
          <p:cNvSpPr/>
          <p:nvPr/>
        </p:nvSpPr>
        <p:spPr>
          <a:xfrm>
            <a:off x="1929750" y="3593375"/>
            <a:ext cx="1990500" cy="6273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2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Differentiation Strategy</a:t>
            </a:r>
            <a:endParaRPr sz="22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8" name="Google Shape;1038;p126"/>
          <p:cNvSpPr/>
          <p:nvPr/>
        </p:nvSpPr>
        <p:spPr>
          <a:xfrm>
            <a:off x="5750550" y="3593375"/>
            <a:ext cx="1770600" cy="6273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Marketing Strategy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39" name="Google Shape;1039;p126"/>
          <p:cNvSpPr/>
          <p:nvPr/>
        </p:nvSpPr>
        <p:spPr>
          <a:xfrm>
            <a:off x="6235350" y="2267350"/>
            <a:ext cx="1841100" cy="516600"/>
          </a:xfrm>
          <a:prstGeom prst="roundRect">
            <a:avLst>
              <a:gd fmla="val 33319" name="adj"/>
            </a:avLst>
          </a:prstGeom>
          <a:solidFill>
            <a:srgbClr val="374849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8572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b="1" lang="en" sz="23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SWOT</a:t>
            </a:r>
            <a:endParaRPr sz="23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27"/>
          <p:cNvSpPr txBox="1"/>
          <p:nvPr>
            <p:ph type="title"/>
          </p:nvPr>
        </p:nvSpPr>
        <p:spPr>
          <a:xfrm>
            <a:off x="228600" y="619525"/>
            <a:ext cx="6275400" cy="341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b="1" lang="en" sz="1320">
                <a:latin typeface="Arial"/>
                <a:ea typeface="Arial"/>
                <a:cs typeface="Arial"/>
                <a:sym typeface="Arial"/>
              </a:rPr>
              <a:t>Speed to Market:</a:t>
            </a:r>
            <a:r>
              <a:rPr lang="en" sz="1320">
                <a:latin typeface="Arial"/>
                <a:ea typeface="Arial"/>
                <a:cs typeface="Arial"/>
                <a:sym typeface="Arial"/>
              </a:rPr>
              <a:t> Developing a new product line from scratch or reviving a pre-existing brand can potentially taking years. An acquisition allows Coca-Cola to immediately gain products, manufacturing capabilities, etc. Non-alcoholic beer alone is a 40B market in US in 2025.</a:t>
            </a:r>
            <a:endParaRPr sz="13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b="1" lang="en" sz="1320">
                <a:latin typeface="Arial"/>
                <a:ea typeface="Arial"/>
                <a:cs typeface="Arial"/>
                <a:sym typeface="Arial"/>
              </a:rPr>
              <a:t>Brand Credibility and Market Position:</a:t>
            </a:r>
            <a:r>
              <a:rPr lang="en" sz="1320">
                <a:latin typeface="Arial"/>
                <a:ea typeface="Arial"/>
                <a:cs typeface="Arial"/>
                <a:sym typeface="Arial"/>
              </a:rPr>
              <a:t> Athletic Brewing is an established market leader in the non-alcoholic craft beer space, known for quality and innovation. Acquiring them gives Coca-Cola instant credibility in a market it doesn't currently dominate. Founded in 2017, it has a 800 mil valuation in 2024.</a:t>
            </a:r>
            <a:endParaRPr sz="132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990"/>
              <a:buFont typeface="Arial"/>
              <a:buNone/>
            </a:pPr>
            <a:r>
              <a:rPr b="1" lang="en" sz="1320">
                <a:latin typeface="Arial"/>
                <a:ea typeface="Arial"/>
                <a:cs typeface="Arial"/>
                <a:sym typeface="Arial"/>
              </a:rPr>
              <a:t>Innovation and manufacturing:</a:t>
            </a:r>
            <a:r>
              <a:rPr lang="en" sz="1320">
                <a:latin typeface="Arial"/>
                <a:ea typeface="Arial"/>
                <a:cs typeface="Arial"/>
                <a:sym typeface="Arial"/>
              </a:rPr>
              <a:t> Athletic Brewing has already invested in brewing technology and flavor innovation as well as manufacturing facility on both coasts. Coca-Cola gains this IP and know-how instantly, and can also excel at scaling production</a:t>
            </a:r>
            <a:endParaRPr sz="1320"/>
          </a:p>
        </p:txBody>
      </p:sp>
      <p:sp>
        <p:nvSpPr>
          <p:cNvPr id="1045" name="Google Shape;1045;p127"/>
          <p:cNvSpPr txBox="1"/>
          <p:nvPr>
            <p:ph idx="1" type="subTitle"/>
          </p:nvPr>
        </p:nvSpPr>
        <p:spPr>
          <a:xfrm>
            <a:off x="351400" y="314425"/>
            <a:ext cx="57792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Make or Buy - </a:t>
            </a:r>
            <a:r>
              <a:rPr b="1" lang="en"/>
              <a:t>Acquiring Athletic brewing company</a:t>
            </a:r>
            <a:endParaRPr b="1"/>
          </a:p>
        </p:txBody>
      </p:sp>
      <p:pic>
        <p:nvPicPr>
          <p:cNvPr id="1046" name="Google Shape;1046;p1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996" r="34000" t="0"/>
          <a:stretch/>
        </p:blipFill>
        <p:spPr>
          <a:xfrm>
            <a:off x="6597137" y="0"/>
            <a:ext cx="2425800" cy="5143500"/>
          </a:xfrm>
          <a:prstGeom prst="roundRect">
            <a:avLst>
              <a:gd fmla="val 16667" name="adj"/>
            </a:avLst>
          </a:prstGeom>
          <a:effectLst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52" name="Google Shape;1052;p128"/>
          <p:cNvGrpSpPr/>
          <p:nvPr/>
        </p:nvGrpSpPr>
        <p:grpSpPr>
          <a:xfrm>
            <a:off x="177695" y="130876"/>
            <a:ext cx="6434597" cy="305100"/>
            <a:chOff x="0" y="0"/>
            <a:chExt cx="17158926" cy="813600"/>
          </a:xfrm>
        </p:grpSpPr>
        <p:sp>
          <p:nvSpPr>
            <p:cNvPr id="1053" name="Google Shape;1053;p128"/>
            <p:cNvSpPr/>
            <p:nvPr/>
          </p:nvSpPr>
          <p:spPr>
            <a:xfrm>
              <a:off x="0" y="0"/>
              <a:ext cx="17158926" cy="813600"/>
            </a:xfrm>
            <a:custGeom>
              <a:rect b="b" l="l" r="r" t="t"/>
              <a:pathLst>
                <a:path extrusionOk="0" h="813600" w="17158926">
                  <a:moveTo>
                    <a:pt x="0" y="0"/>
                  </a:moveTo>
                  <a:lnTo>
                    <a:pt x="17158926" y="0"/>
                  </a:lnTo>
                  <a:lnTo>
                    <a:pt x="17158926" y="813600"/>
                  </a:lnTo>
                  <a:lnTo>
                    <a:pt x="0" y="8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54" name="Google Shape;1054;p128"/>
            <p:cNvSpPr txBox="1"/>
            <p:nvPr/>
          </p:nvSpPr>
          <p:spPr>
            <a:xfrm>
              <a:off x="0" y="9525"/>
              <a:ext cx="171588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latin typeface="Montserrat"/>
                  <a:ea typeface="Montserrat"/>
                  <a:cs typeface="Montserrat"/>
                  <a:sym typeface="Montserrat"/>
                </a:rPr>
                <a:t>Brand Alignment</a:t>
              </a:r>
              <a:endParaRPr sz="1600"/>
            </a:p>
          </p:txBody>
        </p:sp>
      </p:grpSp>
      <p:sp>
        <p:nvSpPr>
          <p:cNvPr id="1055" name="Google Shape;1055;p128"/>
          <p:cNvSpPr/>
          <p:nvPr/>
        </p:nvSpPr>
        <p:spPr>
          <a:xfrm>
            <a:off x="228375" y="895975"/>
            <a:ext cx="2082900" cy="3750900"/>
          </a:xfrm>
          <a:prstGeom prst="roundRect">
            <a:avLst>
              <a:gd fmla="val 29718" name="adj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28"/>
          <p:cNvSpPr/>
          <p:nvPr/>
        </p:nvSpPr>
        <p:spPr>
          <a:xfrm>
            <a:off x="2431150" y="896150"/>
            <a:ext cx="2082900" cy="3750900"/>
          </a:xfrm>
          <a:prstGeom prst="roundRect">
            <a:avLst>
              <a:gd fmla="val 29718" name="adj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28"/>
          <p:cNvSpPr/>
          <p:nvPr/>
        </p:nvSpPr>
        <p:spPr>
          <a:xfrm>
            <a:off x="4633950" y="896150"/>
            <a:ext cx="2082900" cy="3750900"/>
          </a:xfrm>
          <a:prstGeom prst="roundRect">
            <a:avLst>
              <a:gd fmla="val 29718" name="adj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28"/>
          <p:cNvSpPr/>
          <p:nvPr/>
        </p:nvSpPr>
        <p:spPr>
          <a:xfrm>
            <a:off x="6836750" y="896150"/>
            <a:ext cx="2082900" cy="3750900"/>
          </a:xfrm>
          <a:prstGeom prst="roundRect">
            <a:avLst>
              <a:gd fmla="val 29718" name="adj"/>
            </a:avLst>
          </a:prstGeom>
          <a:solidFill>
            <a:schemeClr val="lt1">
              <a:alpha val="7025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28"/>
          <p:cNvSpPr txBox="1"/>
          <p:nvPr/>
        </p:nvSpPr>
        <p:spPr>
          <a:xfrm>
            <a:off x="243200" y="1026373"/>
            <a:ext cx="19464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Strategic Portfolio Expansion and Cultural Fit</a:t>
            </a:r>
            <a:endParaRPr b="1" sz="2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60" name="Google Shape;1060;p128"/>
          <p:cNvSpPr txBox="1"/>
          <p:nvPr/>
        </p:nvSpPr>
        <p:spPr>
          <a:xfrm>
            <a:off x="2499408" y="1099838"/>
            <a:ext cx="194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Sustainability and Purpose</a:t>
            </a:r>
            <a:endParaRPr b="1" sz="2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61" name="Google Shape;1061;p128"/>
          <p:cNvSpPr txBox="1"/>
          <p:nvPr/>
        </p:nvSpPr>
        <p:spPr>
          <a:xfrm>
            <a:off x="4702192" y="1133225"/>
            <a:ext cx="194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Target Market</a:t>
            </a:r>
            <a:endParaRPr b="1" sz="2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62" name="Google Shape;1062;p128"/>
          <p:cNvSpPr txBox="1"/>
          <p:nvPr/>
        </p:nvSpPr>
        <p:spPr>
          <a:xfrm>
            <a:off x="6973250" y="1133213"/>
            <a:ext cx="19464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Product Line</a:t>
            </a:r>
            <a:endParaRPr b="1" sz="2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1063" name="Google Shape;1063;p128"/>
          <p:cNvSpPr txBox="1"/>
          <p:nvPr/>
        </p:nvSpPr>
        <p:spPr>
          <a:xfrm>
            <a:off x="281600" y="1815525"/>
            <a:ext cx="19464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Coca-Cola has been expanding beyond traditional soda (e.g., through Simply,, Fairlife, and BodyArmor). Athletic fits well in a modern portfolio aimed at health-conscious, lifestyle-oriented adults.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064" name="Google Shape;1064;p128"/>
          <p:cNvSpPr txBox="1"/>
          <p:nvPr/>
        </p:nvSpPr>
        <p:spPr>
          <a:xfrm>
            <a:off x="2472788" y="2407325"/>
            <a:ext cx="20829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Athletic Brewing Company donates a portion of its sales to trail conservation .The company's commitment has grown over the years, with a donation of $2 million in 2024. Coca-Cola is investing in ESG initiatives and could benefit from Athletic’s positive brand equity in the  space of sustainability and social impact.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65" name="Google Shape;1065;p128"/>
          <p:cNvSpPr txBox="1"/>
          <p:nvPr/>
        </p:nvSpPr>
        <p:spPr>
          <a:xfrm>
            <a:off x="4723013" y="2066023"/>
            <a:ext cx="19464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People looking for wellness balance but still enjoy "grown-up" flavors. 25-45, health-conscious, active lifestyle, higher income bracket -  fun without the alcohol, socializing without hangovers.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066" name="Google Shape;1066;p128"/>
          <p:cNvSpPr txBox="1"/>
          <p:nvPr/>
        </p:nvSpPr>
        <p:spPr>
          <a:xfrm>
            <a:off x="6905000" y="2345572"/>
            <a:ext cx="1946400" cy="16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Athletic isn’t just about beer — it represents an adult-focused non-alcoholic lifestyle brand. On top of the existing product lineup, Coca-Cola could use Athletic’s brewing expertise to develop NA beer-based mocktails or functional beverages to further diversify the product line appeal.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rehouse workers securing boxes." id="1071" name="Google Shape;1071;p1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018" r="48634" t="0"/>
          <a:stretch/>
        </p:blipFill>
        <p:spPr>
          <a:xfrm>
            <a:off x="6702550" y="228300"/>
            <a:ext cx="1501500" cy="4691700"/>
          </a:xfrm>
          <a:prstGeom prst="roundRect">
            <a:avLst>
              <a:gd fmla="val 16667" name="adj"/>
            </a:avLst>
          </a:prstGeom>
        </p:spPr>
      </p:pic>
      <p:sp>
        <p:nvSpPr>
          <p:cNvPr id="1072" name="Google Shape;1072;p129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Synergy</a:t>
            </a:r>
            <a:endParaRPr b="1" sz="1800"/>
          </a:p>
        </p:txBody>
      </p:sp>
      <p:sp>
        <p:nvSpPr>
          <p:cNvPr id="1073" name="Google Shape;1073;p129"/>
          <p:cNvSpPr txBox="1"/>
          <p:nvPr/>
        </p:nvSpPr>
        <p:spPr>
          <a:xfrm>
            <a:off x="454125" y="947750"/>
            <a:ext cx="5795100" cy="3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Partnership with Coke will allow Athletic Brewing to gain their global distribution methods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Coke can finally step into a new market with Athletic Brewing and appeal to their more health conscious consumers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They both can benefit from each others loyal consumer market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Athletic Brewing can gain more marketing help and put their product out in more locations with cokes help.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074" name="Google Shape;1074;p129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3996" r="34000" t="0"/>
          <a:stretch/>
        </p:blipFill>
        <p:spPr>
          <a:xfrm>
            <a:off x="6597137" y="0"/>
            <a:ext cx="2425800" cy="51435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rehouse workers securing boxes." id="1079" name="Google Shape;1079;p1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018" r="48634" t="0"/>
          <a:stretch/>
        </p:blipFill>
        <p:spPr>
          <a:xfrm>
            <a:off x="6702550" y="228300"/>
            <a:ext cx="1501500" cy="4691700"/>
          </a:xfrm>
          <a:prstGeom prst="roundRect">
            <a:avLst>
              <a:gd fmla="val 16667" name="adj"/>
            </a:avLst>
          </a:prstGeom>
        </p:spPr>
      </p:pic>
      <p:sp>
        <p:nvSpPr>
          <p:cNvPr id="1080" name="Google Shape;1080;p130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SWOT Coke</a:t>
            </a:r>
            <a:endParaRPr b="1" sz="1800"/>
          </a:p>
        </p:txBody>
      </p:sp>
      <p:pic>
        <p:nvPicPr>
          <p:cNvPr id="1081" name="Google Shape;1081;p13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3996" r="34000" t="0"/>
          <a:stretch/>
        </p:blipFill>
        <p:spPr>
          <a:xfrm>
            <a:off x="6597137" y="0"/>
            <a:ext cx="2425800" cy="5143500"/>
          </a:xfrm>
          <a:prstGeom prst="roundRect">
            <a:avLst>
              <a:gd fmla="val 16667" name="adj"/>
            </a:avLst>
          </a:prstGeom>
        </p:spPr>
      </p:pic>
      <p:graphicFrame>
        <p:nvGraphicFramePr>
          <p:cNvPr id="1082" name="Google Shape;1082;p130"/>
          <p:cNvGraphicFramePr/>
          <p:nvPr/>
        </p:nvGraphicFramePr>
        <p:xfrm>
          <a:off x="381000" y="80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2998875"/>
                <a:gridCol w="2998875"/>
              </a:tblGrid>
              <a:tr h="176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Strengths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Strong Brand recognition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Massive distribution network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Strong partnerships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Diversified Products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Weakness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Reliance on their soft drinks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Environmental concerns</a:t>
                      </a:r>
                      <a:endParaRPr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76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Opportunities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Launching more health conscious drink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Expansion into emerging markets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Strategic Alliances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Increase in Health conscious consumer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Water Usage Controversy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Pollution Lawsuits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rehouse workers securing boxes." id="1087" name="Google Shape;1087;p1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0018" r="48634" t="0"/>
          <a:stretch/>
        </p:blipFill>
        <p:spPr>
          <a:xfrm>
            <a:off x="6702550" y="228300"/>
            <a:ext cx="1501500" cy="4691700"/>
          </a:xfrm>
          <a:prstGeom prst="roundRect">
            <a:avLst>
              <a:gd fmla="val 16667" name="adj"/>
            </a:avLst>
          </a:prstGeom>
        </p:spPr>
      </p:pic>
      <p:sp>
        <p:nvSpPr>
          <p:cNvPr id="1088" name="Google Shape;1088;p131"/>
          <p:cNvSpPr txBox="1"/>
          <p:nvPr>
            <p:ph idx="1" type="subTitle"/>
          </p:nvPr>
        </p:nvSpPr>
        <p:spPr>
          <a:xfrm>
            <a:off x="351400" y="314425"/>
            <a:ext cx="4283400" cy="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SWOT Athletic</a:t>
            </a:r>
            <a:endParaRPr b="1" sz="1800"/>
          </a:p>
        </p:txBody>
      </p:sp>
      <p:pic>
        <p:nvPicPr>
          <p:cNvPr id="1089" name="Google Shape;1089;p1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33996" r="34000" t="0"/>
          <a:stretch/>
        </p:blipFill>
        <p:spPr>
          <a:xfrm>
            <a:off x="6597137" y="0"/>
            <a:ext cx="2425800" cy="5143500"/>
          </a:xfrm>
          <a:prstGeom prst="roundRect">
            <a:avLst>
              <a:gd fmla="val 16667" name="adj"/>
            </a:avLst>
          </a:prstGeom>
        </p:spPr>
      </p:pic>
      <p:graphicFrame>
        <p:nvGraphicFramePr>
          <p:cNvPr id="1090" name="Google Shape;1090;p131"/>
          <p:cNvGraphicFramePr/>
          <p:nvPr/>
        </p:nvGraphicFramePr>
        <p:xfrm>
          <a:off x="342900" y="7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{313CC49F-D503-49C7-A77D-01F39F303370}</a:tableStyleId>
              </a:tblPr>
              <a:tblGrid>
                <a:gridCol w="3023325"/>
                <a:gridCol w="3023325"/>
              </a:tblGrid>
              <a:tr h="1903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Strengths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Appeals to the Health conscious demographic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Leader in the non alcoholic craft beer market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Innovative Process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Value Sustainability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Weakness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Niche market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Pricing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Not as known compared to regular beers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79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Opportunities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Take advantage of incorporating more flavours 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Demand for non alcoholic beers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Threats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Competition within the non alcoholic beer space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Competition with other healthy drinks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Rising Operational Costs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6" name="Google Shape;1096;p132"/>
          <p:cNvSpPr/>
          <p:nvPr/>
        </p:nvSpPr>
        <p:spPr>
          <a:xfrm>
            <a:off x="177695" y="130876"/>
            <a:ext cx="6434597" cy="305100"/>
          </a:xfrm>
          <a:custGeom>
            <a:rect b="b" l="l" r="r" t="t"/>
            <a:pathLst>
              <a:path extrusionOk="0" h="813600" w="17158926">
                <a:moveTo>
                  <a:pt x="0" y="0"/>
                </a:moveTo>
                <a:lnTo>
                  <a:pt x="17158926" y="0"/>
                </a:lnTo>
                <a:lnTo>
                  <a:pt x="17158926" y="813600"/>
                </a:lnTo>
                <a:lnTo>
                  <a:pt x="0" y="81360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1097" name="Google Shape;1097;p132"/>
          <p:cNvSpPr txBox="1"/>
          <p:nvPr/>
        </p:nvSpPr>
        <p:spPr>
          <a:xfrm>
            <a:off x="177695" y="134447"/>
            <a:ext cx="64347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Competitive Analysis - Positioning Map</a:t>
            </a:r>
            <a:endParaRPr sz="700"/>
          </a:p>
        </p:txBody>
      </p:sp>
      <p:pic>
        <p:nvPicPr>
          <p:cNvPr id="1098" name="Google Shape;1098;p132"/>
          <p:cNvPicPr preferRelativeResize="0"/>
          <p:nvPr/>
        </p:nvPicPr>
        <p:blipFill rotWithShape="1">
          <a:blip r:embed="rId4">
            <a:alphaModFix/>
          </a:blip>
          <a:srcRect b="0" l="0" r="0" t="4058"/>
          <a:stretch/>
        </p:blipFill>
        <p:spPr>
          <a:xfrm>
            <a:off x="1539325" y="592825"/>
            <a:ext cx="6151223" cy="408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132"/>
          <p:cNvSpPr/>
          <p:nvPr/>
        </p:nvSpPr>
        <p:spPr>
          <a:xfrm>
            <a:off x="5914850" y="916200"/>
            <a:ext cx="1536000" cy="373800"/>
          </a:xfrm>
          <a:prstGeom prst="rect">
            <a:avLst/>
          </a:prstGeom>
          <a:noFill/>
          <a:ln cap="flat" cmpd="sng" w="38100">
            <a:solidFill>
              <a:srgbClr val="D0EB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32"/>
          <p:cNvSpPr txBox="1"/>
          <p:nvPr/>
        </p:nvSpPr>
        <p:spPr>
          <a:xfrm>
            <a:off x="8183925" y="4912750"/>
            <a:ext cx="10005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latin typeface="Montserrat"/>
                <a:ea typeface="Montserrat"/>
                <a:cs typeface="Montserrat"/>
                <a:sym typeface="Montserrat"/>
              </a:rPr>
              <a:t>Done with AI aid</a:t>
            </a:r>
            <a:endParaRPr sz="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06" name="Google Shape;1106;p133"/>
          <p:cNvGrpSpPr/>
          <p:nvPr/>
        </p:nvGrpSpPr>
        <p:grpSpPr>
          <a:xfrm>
            <a:off x="776345" y="1389172"/>
            <a:ext cx="2388178" cy="3355145"/>
            <a:chOff x="0" y="-38100"/>
            <a:chExt cx="1257995" cy="1767354"/>
          </a:xfrm>
        </p:grpSpPr>
        <p:sp>
          <p:nvSpPr>
            <p:cNvPr id="1107" name="Google Shape;1107;p133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33"/>
            <p:cNvSpPr txBox="1"/>
            <p:nvPr/>
          </p:nvSpPr>
          <p:spPr>
            <a:xfrm>
              <a:off x="0" y="-38100"/>
              <a:ext cx="1257900" cy="17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133"/>
          <p:cNvGrpSpPr/>
          <p:nvPr/>
        </p:nvGrpSpPr>
        <p:grpSpPr>
          <a:xfrm>
            <a:off x="5979431" y="1389172"/>
            <a:ext cx="2388178" cy="3355145"/>
            <a:chOff x="0" y="-38100"/>
            <a:chExt cx="1257995" cy="1767354"/>
          </a:xfrm>
        </p:grpSpPr>
        <p:sp>
          <p:nvSpPr>
            <p:cNvPr id="1110" name="Google Shape;1110;p133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33"/>
            <p:cNvSpPr txBox="1"/>
            <p:nvPr/>
          </p:nvSpPr>
          <p:spPr>
            <a:xfrm>
              <a:off x="0" y="-38100"/>
              <a:ext cx="1257900" cy="17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2" name="Google Shape;1112;p133"/>
          <p:cNvSpPr/>
          <p:nvPr/>
        </p:nvSpPr>
        <p:spPr>
          <a:xfrm flipH="1">
            <a:off x="3377888" y="3207423"/>
            <a:ext cx="2511098" cy="1349715"/>
          </a:xfrm>
          <a:custGeom>
            <a:rect b="b" l="l" r="r" t="t"/>
            <a:pathLst>
              <a:path extrusionOk="0" h="2699430" w="5022196">
                <a:moveTo>
                  <a:pt x="5022196" y="0"/>
                </a:moveTo>
                <a:lnTo>
                  <a:pt x="0" y="0"/>
                </a:lnTo>
                <a:lnTo>
                  <a:pt x="0" y="2699431"/>
                </a:lnTo>
                <a:lnTo>
                  <a:pt x="5022196" y="2699431"/>
                </a:lnTo>
                <a:lnTo>
                  <a:pt x="5022196" y="0"/>
                </a:lnTo>
                <a:close/>
              </a:path>
            </a:pathLst>
          </a:custGeom>
          <a:blipFill rotWithShape="1">
            <a:blip r:embed="rId4">
              <a:alphaModFix amt="2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13" name="Google Shape;1113;p133"/>
          <p:cNvGrpSpPr/>
          <p:nvPr/>
        </p:nvGrpSpPr>
        <p:grpSpPr>
          <a:xfrm>
            <a:off x="3377888" y="1389172"/>
            <a:ext cx="2388178" cy="3355145"/>
            <a:chOff x="0" y="-38100"/>
            <a:chExt cx="1257995" cy="1767354"/>
          </a:xfrm>
        </p:grpSpPr>
        <p:sp>
          <p:nvSpPr>
            <p:cNvPr id="1114" name="Google Shape;1114;p133"/>
            <p:cNvSpPr/>
            <p:nvPr/>
          </p:nvSpPr>
          <p:spPr>
            <a:xfrm>
              <a:off x="0" y="0"/>
              <a:ext cx="1257995" cy="1729254"/>
            </a:xfrm>
            <a:custGeom>
              <a:rect b="b" l="l" r="r" t="t"/>
              <a:pathLst>
                <a:path extrusionOk="0" h="1729254" w="1257995">
                  <a:moveTo>
                    <a:pt x="48626" y="0"/>
                  </a:moveTo>
                  <a:lnTo>
                    <a:pt x="1209369" y="0"/>
                  </a:lnTo>
                  <a:cubicBezTo>
                    <a:pt x="1236224" y="0"/>
                    <a:pt x="1257995" y="21770"/>
                    <a:pt x="1257995" y="48626"/>
                  </a:cubicBezTo>
                  <a:lnTo>
                    <a:pt x="1257995" y="1680628"/>
                  </a:lnTo>
                  <a:cubicBezTo>
                    <a:pt x="1257995" y="1707484"/>
                    <a:pt x="1236224" y="1729254"/>
                    <a:pt x="1209369" y="1729254"/>
                  </a:cubicBezTo>
                  <a:lnTo>
                    <a:pt x="48626" y="1729254"/>
                  </a:lnTo>
                  <a:cubicBezTo>
                    <a:pt x="21770" y="1729254"/>
                    <a:pt x="0" y="1707484"/>
                    <a:pt x="0" y="1680628"/>
                  </a:cubicBezTo>
                  <a:lnTo>
                    <a:pt x="0" y="48626"/>
                  </a:lnTo>
                  <a:cubicBezTo>
                    <a:pt x="0" y="21770"/>
                    <a:pt x="21770" y="0"/>
                    <a:pt x="48626" y="0"/>
                  </a:cubicBezTo>
                  <a:close/>
                </a:path>
              </a:pathLst>
            </a:custGeom>
            <a:solidFill>
              <a:srgbClr val="D0EBC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33"/>
            <p:cNvSpPr txBox="1"/>
            <p:nvPr/>
          </p:nvSpPr>
          <p:spPr>
            <a:xfrm>
              <a:off x="0" y="-38100"/>
              <a:ext cx="1257900" cy="176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133"/>
          <p:cNvGrpSpPr/>
          <p:nvPr/>
        </p:nvGrpSpPr>
        <p:grpSpPr>
          <a:xfrm>
            <a:off x="177695" y="130876"/>
            <a:ext cx="6434597" cy="305100"/>
            <a:chOff x="0" y="0"/>
            <a:chExt cx="17158926" cy="813600"/>
          </a:xfrm>
        </p:grpSpPr>
        <p:sp>
          <p:nvSpPr>
            <p:cNvPr id="1117" name="Google Shape;1117;p133"/>
            <p:cNvSpPr/>
            <p:nvPr/>
          </p:nvSpPr>
          <p:spPr>
            <a:xfrm>
              <a:off x="0" y="0"/>
              <a:ext cx="17158926" cy="813600"/>
            </a:xfrm>
            <a:custGeom>
              <a:rect b="b" l="l" r="r" t="t"/>
              <a:pathLst>
                <a:path extrusionOk="0" h="813600" w="17158926">
                  <a:moveTo>
                    <a:pt x="0" y="0"/>
                  </a:moveTo>
                  <a:lnTo>
                    <a:pt x="17158926" y="0"/>
                  </a:lnTo>
                  <a:lnTo>
                    <a:pt x="17158926" y="813600"/>
                  </a:lnTo>
                  <a:lnTo>
                    <a:pt x="0" y="81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118" name="Google Shape;1118;p133"/>
            <p:cNvSpPr txBox="1"/>
            <p:nvPr/>
          </p:nvSpPr>
          <p:spPr>
            <a:xfrm>
              <a:off x="0" y="9525"/>
              <a:ext cx="17158800" cy="8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Differentiation strategy - Brand positioning and identity</a:t>
              </a:r>
              <a:endParaRPr sz="700"/>
            </a:p>
          </p:txBody>
        </p:sp>
      </p:grpSp>
      <p:sp>
        <p:nvSpPr>
          <p:cNvPr id="1119" name="Google Shape;1119;p133"/>
          <p:cNvSpPr/>
          <p:nvPr/>
        </p:nvSpPr>
        <p:spPr>
          <a:xfrm>
            <a:off x="1004634" y="2136577"/>
            <a:ext cx="1968441" cy="1224184"/>
          </a:xfrm>
          <a:custGeom>
            <a:rect b="b" l="l" r="r" t="t"/>
            <a:pathLst>
              <a:path extrusionOk="0" h="2448367" w="3936882">
                <a:moveTo>
                  <a:pt x="0" y="0"/>
                </a:moveTo>
                <a:lnTo>
                  <a:pt x="3936883" y="0"/>
                </a:lnTo>
                <a:lnTo>
                  <a:pt x="3936883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4198" r="-4189" t="0"/>
            </a:stretch>
          </a:blipFill>
          <a:ln>
            <a:noFill/>
          </a:ln>
        </p:spPr>
      </p:sp>
      <p:sp>
        <p:nvSpPr>
          <p:cNvPr id="1120" name="Google Shape;1120;p133"/>
          <p:cNvSpPr/>
          <p:nvPr/>
        </p:nvSpPr>
        <p:spPr>
          <a:xfrm>
            <a:off x="6291736" y="2136577"/>
            <a:ext cx="1763612" cy="1224184"/>
          </a:xfrm>
          <a:custGeom>
            <a:rect b="b" l="l" r="r" t="t"/>
            <a:pathLst>
              <a:path extrusionOk="0" h="2448367" w="3527225">
                <a:moveTo>
                  <a:pt x="0" y="0"/>
                </a:moveTo>
                <a:lnTo>
                  <a:pt x="3527225" y="0"/>
                </a:lnTo>
                <a:lnTo>
                  <a:pt x="3527225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1989" r="-1999" t="0"/>
            </a:stretch>
          </a:blipFill>
          <a:ln>
            <a:noFill/>
          </a:ln>
        </p:spPr>
      </p:sp>
      <p:sp>
        <p:nvSpPr>
          <p:cNvPr id="1121" name="Google Shape;1121;p133"/>
          <p:cNvSpPr/>
          <p:nvPr/>
        </p:nvSpPr>
        <p:spPr>
          <a:xfrm>
            <a:off x="3655009" y="2136577"/>
            <a:ext cx="1833983" cy="1224184"/>
          </a:xfrm>
          <a:custGeom>
            <a:rect b="b" l="l" r="r" t="t"/>
            <a:pathLst>
              <a:path extrusionOk="0" h="2448367" w="3667966">
                <a:moveTo>
                  <a:pt x="0" y="0"/>
                </a:moveTo>
                <a:lnTo>
                  <a:pt x="3667966" y="0"/>
                </a:lnTo>
                <a:lnTo>
                  <a:pt x="3667966" y="2448367"/>
                </a:lnTo>
                <a:lnTo>
                  <a:pt x="0" y="24483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2" name="Google Shape;1122;p133"/>
          <p:cNvSpPr txBox="1"/>
          <p:nvPr/>
        </p:nvSpPr>
        <p:spPr>
          <a:xfrm>
            <a:off x="2380832" y="639175"/>
            <a:ext cx="4505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“Brewed for performance, crafted for life”</a:t>
            </a:r>
            <a:endParaRPr sz="700"/>
          </a:p>
        </p:txBody>
      </p:sp>
      <p:sp>
        <p:nvSpPr>
          <p:cNvPr id="1123" name="Google Shape;1123;p133"/>
          <p:cNvSpPr txBox="1"/>
          <p:nvPr/>
        </p:nvSpPr>
        <p:spPr>
          <a:xfrm>
            <a:off x="3606177" y="1499601"/>
            <a:ext cx="193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Visual Identity Refresh</a:t>
            </a:r>
            <a:endParaRPr sz="700"/>
          </a:p>
        </p:txBody>
      </p:sp>
      <p:sp>
        <p:nvSpPr>
          <p:cNvPr id="1124" name="Google Shape;1124;p133"/>
          <p:cNvSpPr txBox="1"/>
          <p:nvPr/>
        </p:nvSpPr>
        <p:spPr>
          <a:xfrm>
            <a:off x="1003329" y="3549468"/>
            <a:ext cx="1931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Social media campaigns with wellness and lifestyle influencers - recipes, fitness challenges</a:t>
            </a:r>
            <a:endParaRPr sz="700"/>
          </a:p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6469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133"/>
          <p:cNvSpPr txBox="1"/>
          <p:nvPr/>
        </p:nvSpPr>
        <p:spPr>
          <a:xfrm>
            <a:off x="3606177" y="3541774"/>
            <a:ext cx="1931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This includes telling the story of NA beer by and for athletes via the packaging. AR labels that tie into community building as well. </a:t>
            </a:r>
            <a:endParaRPr sz="700"/>
          </a:p>
        </p:txBody>
      </p:sp>
      <p:sp>
        <p:nvSpPr>
          <p:cNvPr id="1126" name="Google Shape;1126;p133"/>
          <p:cNvSpPr txBox="1"/>
          <p:nvPr/>
        </p:nvSpPr>
        <p:spPr>
          <a:xfrm>
            <a:off x="6261646" y="1518947"/>
            <a:ext cx="1931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Mental Wellness</a:t>
            </a:r>
            <a:endParaRPr sz="700"/>
          </a:p>
        </p:txBody>
      </p:sp>
      <p:sp>
        <p:nvSpPr>
          <p:cNvPr id="1127" name="Google Shape;1127;p133"/>
          <p:cNvSpPr txBox="1"/>
          <p:nvPr/>
        </p:nvSpPr>
        <p:spPr>
          <a:xfrm>
            <a:off x="6102349" y="3464500"/>
            <a:ext cx="2166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646970"/>
                </a:solidFill>
                <a:latin typeface="Roboto"/>
                <a:ea typeface="Roboto"/>
                <a:cs typeface="Roboto"/>
                <a:sym typeface="Roboto"/>
              </a:rPr>
              <a:t>This is a Blue Ocean area that will be explored by promoting a mental wellness line (brewed with calming herbs) and promoted in spas and meditation centers</a:t>
            </a:r>
            <a:endParaRPr sz="700"/>
          </a:p>
        </p:txBody>
      </p:sp>
      <p:sp>
        <p:nvSpPr>
          <p:cNvPr id="1128" name="Google Shape;1128;p133"/>
          <p:cNvSpPr txBox="1"/>
          <p:nvPr/>
        </p:nvSpPr>
        <p:spPr>
          <a:xfrm>
            <a:off x="1004634" y="1518651"/>
            <a:ext cx="1931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374849"/>
                </a:solidFill>
                <a:latin typeface="Montserrat"/>
                <a:ea typeface="Montserrat"/>
                <a:cs typeface="Montserrat"/>
                <a:sym typeface="Montserrat"/>
              </a:rPr>
              <a:t>Social Media</a:t>
            </a:r>
            <a:endParaRPr sz="700"/>
          </a:p>
        </p:txBody>
      </p:sp>
      <p:sp>
        <p:nvSpPr>
          <p:cNvPr id="1129" name="Google Shape;1129;p133"/>
          <p:cNvSpPr txBox="1"/>
          <p:nvPr/>
        </p:nvSpPr>
        <p:spPr>
          <a:xfrm>
            <a:off x="2039406" y="878888"/>
            <a:ext cx="5188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- driven, wellness centered, cleaner lifestyle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ard Meeting Presentation">
  <a:themeElements>
    <a:clrScheme name="Simple Light">
      <a:dk1>
        <a:srgbClr val="FFFCE9"/>
      </a:dk1>
      <a:lt1>
        <a:srgbClr val="093607"/>
      </a:lt1>
      <a:dk2>
        <a:srgbClr val="0B213F"/>
      </a:dk2>
      <a:lt2>
        <a:srgbClr val="D6D5CD"/>
      </a:lt2>
      <a:accent1>
        <a:srgbClr val="0000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FFFC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">
  <a:themeElements>
    <a:clrScheme name="Simple Light">
      <a:dk1>
        <a:srgbClr val="FFFFFF"/>
      </a:dk1>
      <a:lt1>
        <a:srgbClr val="000000"/>
      </a:lt1>
      <a:dk2>
        <a:srgbClr val="FFFFFF"/>
      </a:dk2>
      <a:lt2>
        <a:srgbClr val="ADC2AC"/>
      </a:lt2>
      <a:accent1>
        <a:srgbClr val="83AFA8"/>
      </a:accent1>
      <a:accent2>
        <a:srgbClr val="346B66"/>
      </a:accent2>
      <a:accent3>
        <a:srgbClr val="78909C"/>
      </a:accent3>
      <a:accent4>
        <a:srgbClr val="3E618F"/>
      </a:accent4>
      <a:accent5>
        <a:srgbClr val="465F59"/>
      </a:accent5>
      <a:accent6>
        <a:srgbClr val="5B7973"/>
      </a:accent6>
      <a:hlink>
        <a:srgbClr val="ADC2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